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388" r:id="rId4"/>
    <p:sldId id="389" r:id="rId5"/>
    <p:sldId id="390" r:id="rId6"/>
    <p:sldId id="391" r:id="rId7"/>
    <p:sldId id="288" r:id="rId8"/>
    <p:sldId id="386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00E2A-1CE1-4F23-8DFC-E6ED42797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74DF38-325B-4B93-8D30-32726D68B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BDCD45-96DF-429A-9818-65A5E6BC8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870E33-448B-478D-819B-A4E9D46B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449E57-F69E-4427-B2E3-1D98F42E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8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90A06-A0C8-4BFA-B952-8BBB5016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C5E7E2-918D-4C11-9643-5049B580B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49B923-0A88-4342-BA4B-5601C690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148A1A-034E-4F58-82A6-B26E8FE5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A7855B-E820-4C50-BA0B-9FA76C53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0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8EA0F02-7D12-4707-AC99-86F5F18D2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110CCE-BB5F-4B0C-9DA0-D00443821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64029F-C906-4DBA-A952-0A2501F6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FE4F35-3EE2-401B-A0CA-44A19B9DD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BBEFE-7853-4ACA-B70E-F32872CF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4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DB4C5E-1071-4F94-95DD-AB9D0EE2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2CE1F-2804-4A58-83F8-0B0119DA6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12F66-DC7F-4391-9960-177E6190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6AF7FB-693D-46D7-8102-D8AD84DC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ED19CF-E7C7-4BC3-9E77-A92D1F55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2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DB44E2-6813-4B8B-ABEB-0433EAA3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C218B3-B7DF-41CE-9B32-70C8C8D2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266A84-BAF3-4CC0-9B47-E9746B6D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A3089B-B22C-49FB-BEB0-23D1B7B0F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C08B9B-992F-42B7-9433-A8A28474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0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FEB07-9CB4-4A30-A884-B61E15DBA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4F7830-1F29-4EA4-A354-798938AAC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6C675B-1487-4AB4-BA7E-84A7F964E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982164-0E8B-4E81-866F-E43AD982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8838F9-2BBF-441A-BDC2-B3A546DA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C0DEE5-8AA3-41BA-8657-E653B0D9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2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20C38-2423-4CB0-9CAE-8CEC6B6F9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725ACA-17AA-4D60-A5F9-43B42E5A1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ACE546-0421-4F91-9AFE-5CAABDBE1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778B4DD-6B95-40AB-83AE-8EB94BB8D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C7291C0-C16C-44C5-9C36-A2297B521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8063B7F-CEB5-40A4-AFBD-0D9E7080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F34044-4382-4B7A-AD19-C57B4AFF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5EDAA80-FB86-44E3-ACD8-D3B5E8D7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6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200ED-CA32-40A4-B046-0A5C7CAD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E2AA53-3AC0-406E-9FD5-C2F6A965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75D66E-00C3-433A-B736-A0A17904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515C01-526D-4E4B-B304-9CC75C29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7D4CD6B-4F75-4773-8C52-5A55B5F4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91B13B7-59C0-4686-9C28-C0F1E4C4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EF0E42-52C6-4500-BF61-14F45AB2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FDCA4-8EDC-4E29-BB1D-D1411CBD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96273A-B479-4B6E-B901-AF0D96B49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517755B-6E0D-4B45-8E46-389F2A99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7FA547-BF26-4475-9471-1E918858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1A5B45-2F06-4ED3-9474-0903FB92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B67725-25BF-4F10-8254-9DE0CB1E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7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60284-601F-4D57-A98C-F5EF0881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A93D8F4-4EB4-4B73-8BD7-BEDC91794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111964A-9A3C-44BD-86CA-7877C4A85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475233-2BD8-4920-87B6-60B5DBBC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201C06-1155-4934-A66F-401A9798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7FBA63-8A45-4A81-B83F-44FAF56E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0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C43747A-899C-423E-A51D-EA20E5EC1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B4417C-E851-4101-865F-5C9A7A7B2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5C164C-B3E1-408B-8BF6-FD7348BE2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BA7AA-8043-479D-958C-21B8D5A59ED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104E4-859D-45BC-8AA7-7A547C56C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A0546D-5AAA-449E-B424-0A6486DFF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lvencyservices.i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ascgroup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20D5D19D-0789-4518-B5DC-D47ADF69D2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8586F-8576-4DAF-8D16-556F9AC93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203" y="2275449"/>
            <a:ext cx="4480924" cy="2307101"/>
          </a:xfrm>
        </p:spPr>
        <p:txBody>
          <a:bodyPr anchor="t">
            <a:normAutofit/>
          </a:bodyPr>
          <a:lstStyle/>
          <a:p>
            <a:r>
              <a:rPr lang="en-US" sz="5400" b="1" u="sng" dirty="0">
                <a:solidFill>
                  <a:schemeClr val="accent1">
                    <a:lumMod val="50000"/>
                  </a:schemeClr>
                </a:solidFill>
              </a:rPr>
              <a:t>ASC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F91820-C171-47B2-8145-56D644ECC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6036" y="3586003"/>
            <a:ext cx="4182283" cy="534572"/>
          </a:xfrm>
        </p:spPr>
        <p:txBody>
          <a:bodyPr anchor="b">
            <a:normAutofit/>
          </a:bodyPr>
          <a:lstStyle/>
          <a:p>
            <a:pPr algn="r"/>
            <a:r>
              <a:rPr lang="en-US" sz="2000" dirty="0"/>
              <a:t>- A twenty-five year old firm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4C61A62-67FB-4278-A0E9-5AEB9880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27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557245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Corporate Insolvency Resolution Process (CIRP)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29340"/>
              </p:ext>
            </p:extLst>
          </p:nvPr>
        </p:nvGraphicFramePr>
        <p:xfrm>
          <a:off x="702795" y="1073294"/>
          <a:ext cx="10500659" cy="4430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52"/>
                <a:gridCol w="5284694"/>
                <a:gridCol w="4533713"/>
              </a:tblGrid>
              <a:tr h="4311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458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Commencement of CIRP and appointment of IRP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</a:t>
                      </a:r>
                      <a:r>
                        <a:rPr lang="en-US" sz="1600" baseline="0" dirty="0" smtClean="0"/>
                        <a:t>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appointment of</a:t>
                      </a:r>
                      <a:r>
                        <a:rPr lang="en-US" sz="1600" baseline="0" dirty="0" smtClean="0"/>
                        <a:t> IRP</a:t>
                      </a:r>
                      <a:endParaRPr lang="en-US" sz="1600" dirty="0"/>
                    </a:p>
                  </a:txBody>
                  <a:tcPr/>
                </a:tc>
              </a:tr>
              <a:tr h="4428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 announcement inviting claims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appointment of IRP</a:t>
                      </a:r>
                      <a:endParaRPr lang="en-US" sz="1600" dirty="0"/>
                    </a:p>
                  </a:txBody>
                  <a:tcPr/>
                </a:tc>
              </a:tr>
              <a:tr h="3630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IIIPICAI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</a:t>
                      </a:r>
                      <a:r>
                        <a:rPr lang="en-US" sz="1600" baseline="0" dirty="0" smtClean="0"/>
                        <a:t> days of making Public Announcement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Intimation to</a:t>
                      </a:r>
                      <a:r>
                        <a:rPr lang="en-US" sz="1600" baseline="0" dirty="0" smtClean="0"/>
                        <a:t> IBBI through mail and </a:t>
                      </a:r>
                      <a:r>
                        <a:rPr lang="en-US" sz="1600" dirty="0" smtClean="0"/>
                        <a:t>Disclosure to IBBI in Form CIRP-1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</a:t>
                      </a:r>
                      <a:r>
                        <a:rPr lang="en-US" sz="1600" baseline="0" dirty="0" smtClean="0"/>
                        <a:t> 7 days of making Public Announcement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claims under Regulation 12(1)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 14 days from appointment of</a:t>
                      </a:r>
                      <a:r>
                        <a:rPr lang="en-US" sz="1600" baseline="0" dirty="0" smtClean="0"/>
                        <a:t> IRP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claims under Regulation 12(2)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Upto</a:t>
                      </a:r>
                      <a:r>
                        <a:rPr lang="en-US" sz="1600" dirty="0" smtClean="0"/>
                        <a:t> 90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day of commencement of CIRP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Verification of claims received under Regulation 12(1)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 days from the receipt of claim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Verification of claims received under Regulation 12(2)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 days from the receipt of claim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22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4966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Corporate Insolvency Resolution Process (CIRP)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18029"/>
              </p:ext>
            </p:extLst>
          </p:nvPr>
        </p:nvGraphicFramePr>
        <p:xfrm>
          <a:off x="595218" y="1019505"/>
          <a:ext cx="10807888" cy="414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99"/>
                <a:gridCol w="3953436"/>
                <a:gridCol w="6158753"/>
              </a:tblGrid>
              <a:tr h="4311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4184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Application</a:t>
                      </a:r>
                      <a:r>
                        <a:rPr lang="en-US" sz="1600" baseline="0" dirty="0" smtClean="0"/>
                        <a:t> for appointment of 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2 days from verification of claims received under regulation 12(1)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</a:t>
                      </a:r>
                      <a:r>
                        <a:rPr lang="en-US" sz="1600" baseline="0" dirty="0" smtClean="0"/>
                        <a:t> of appointment of AR or any other professional</a:t>
                      </a:r>
                      <a:endParaRPr lang="en-US" sz="1600" dirty="0"/>
                    </a:p>
                  </a:txBody>
                  <a:tcPr/>
                </a:tc>
              </a:tr>
              <a:tr h="435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Report certifying </a:t>
                      </a:r>
                      <a:r>
                        <a:rPr lang="en-US" sz="160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2 days from verification of claims received under regulation 12(1)</a:t>
                      </a:r>
                      <a:endParaRPr lang="en-US" sz="1600" dirty="0"/>
                    </a:p>
                  </a:txBody>
                  <a:tcPr/>
                </a:tc>
              </a:tr>
              <a:tr h="4105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constitution</a:t>
                      </a:r>
                      <a:r>
                        <a:rPr lang="en-US" sz="1600" baseline="0" dirty="0" smtClean="0"/>
                        <a:t> of </a:t>
                      </a:r>
                      <a:r>
                        <a:rPr lang="en-US" sz="1600" baseline="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</a:tr>
              <a:tr h="4840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Appointment</a:t>
                      </a:r>
                      <a:r>
                        <a:rPr lang="en-US" sz="1600" baseline="0" dirty="0" smtClean="0"/>
                        <a:t> of </a:t>
                      </a:r>
                      <a:r>
                        <a:rPr lang="en-US" sz="1600" baseline="0" dirty="0" err="1" smtClean="0"/>
                        <a:t>Valuer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appointment of RP, but not later than 47th day of commencement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</a:t>
                      </a:r>
                      <a:r>
                        <a:rPr lang="en-US" sz="1600" baseline="0" dirty="0" smtClean="0"/>
                        <a:t> of appointment of </a:t>
                      </a:r>
                      <a:r>
                        <a:rPr lang="en-US" sz="1600" baseline="0" dirty="0" err="1" smtClean="0"/>
                        <a:t>valuer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First</a:t>
                      </a:r>
                      <a:r>
                        <a:rPr lang="en-US" sz="1600" baseline="0" dirty="0" smtClean="0"/>
                        <a:t> meeting of </a:t>
                      </a:r>
                      <a:r>
                        <a:rPr lang="en-US" sz="1600" baseline="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filing of the report certifying constitution of the </a:t>
                      </a:r>
                      <a:r>
                        <a:rPr lang="en-US" sz="1600" dirty="0" err="1" smtClean="0"/>
                        <a:t>CoC</a:t>
                      </a:r>
                      <a:r>
                        <a:rPr lang="en-US" sz="1600" dirty="0" smtClean="0"/>
                        <a:t>, but with five days’ notice.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Appointment</a:t>
                      </a:r>
                      <a:r>
                        <a:rPr lang="en-US" sz="1600" baseline="0" dirty="0" smtClean="0"/>
                        <a:t> of RP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 the first meeting of the </a:t>
                      </a:r>
                      <a:r>
                        <a:rPr lang="en-US" sz="160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07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70388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Corporate Insolvency Resolution Process (CIRP)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97950"/>
              </p:ext>
            </p:extLst>
          </p:nvPr>
        </p:nvGraphicFramePr>
        <p:xfrm>
          <a:off x="595218" y="1019505"/>
          <a:ext cx="10500659" cy="4708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17"/>
                <a:gridCol w="5459506"/>
                <a:gridCol w="4426136"/>
              </a:tblGrid>
              <a:tr h="43118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 of 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Timeline</a:t>
                      </a:r>
                      <a:endParaRPr lang="en-US" sz="1600" dirty="0"/>
                    </a:p>
                  </a:txBody>
                  <a:tcPr/>
                </a:tc>
              </a:tr>
              <a:tr h="391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Disclosure to IIIPICAI as fees disclosure in Form I &amp; Form II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Within 7 days of demitting of office of IRP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IIIPICAI as relationship disclosure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</a:t>
                      </a:r>
                      <a:r>
                        <a:rPr lang="en-US" sz="1600" baseline="0" dirty="0" smtClean="0"/>
                        <a:t> of appointment of RP</a:t>
                      </a:r>
                      <a:endParaRPr lang="en-US" sz="1600" dirty="0"/>
                    </a:p>
                  </a:txBody>
                  <a:tcPr/>
                </a:tc>
              </a:tr>
              <a:tr h="4626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IBBI in Form CIRP-2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</a:t>
                      </a:r>
                      <a:r>
                        <a:rPr lang="en-US" sz="1600" baseline="0" dirty="0" smtClean="0"/>
                        <a:t> days of replacement of IRP</a:t>
                      </a:r>
                      <a:endParaRPr lang="en-US" sz="1600" dirty="0"/>
                    </a:p>
                  </a:txBody>
                  <a:tcPr/>
                </a:tc>
              </a:tr>
              <a:tr h="4777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IRP performs the functions of RP till the RP is appointed.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If RP is not appointed by 40th day of commencement 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Appointment</a:t>
                      </a:r>
                      <a:r>
                        <a:rPr lang="en-US" sz="1600" baseline="0" dirty="0" smtClean="0"/>
                        <a:t> of </a:t>
                      </a:r>
                      <a:r>
                        <a:rPr lang="en-US" sz="1600" baseline="0" dirty="0" err="1" smtClean="0"/>
                        <a:t>Valuer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appointment of RP, but not later than 47th day of commencement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</a:t>
                      </a:r>
                      <a:r>
                        <a:rPr lang="en-US" sz="1600" baseline="0" dirty="0" smtClean="0"/>
                        <a:t> of appointment of </a:t>
                      </a:r>
                      <a:r>
                        <a:rPr lang="en-US" sz="1600" baseline="0" dirty="0" err="1" smtClean="0"/>
                        <a:t>valuer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First</a:t>
                      </a:r>
                      <a:r>
                        <a:rPr lang="en-US" sz="1600" baseline="0" dirty="0" smtClean="0"/>
                        <a:t> meeting of </a:t>
                      </a:r>
                      <a:r>
                        <a:rPr lang="en-US" sz="1600" baseline="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filing of the report certifying constitution of the </a:t>
                      </a:r>
                      <a:r>
                        <a:rPr lang="en-US" sz="1600" dirty="0" err="1" smtClean="0"/>
                        <a:t>CoC</a:t>
                      </a:r>
                      <a:r>
                        <a:rPr lang="en-US" sz="1600" dirty="0" smtClean="0"/>
                        <a:t>, but with five days’ notice.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RP to form an opinion on preferential and other transactions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RP to make a determination on preferential and other transactions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Within 75 days of commencement</a:t>
                      </a:r>
                    </a:p>
                    <a:p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Within</a:t>
                      </a:r>
                      <a:r>
                        <a:rPr lang="en-US" sz="1600" baseline="0" dirty="0" smtClean="0"/>
                        <a:t> 115 days of commencement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33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70388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Corporate Insolvency Resolution Process (CIRP)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300757"/>
              </p:ext>
            </p:extLst>
          </p:nvPr>
        </p:nvGraphicFramePr>
        <p:xfrm>
          <a:off x="595218" y="1019505"/>
          <a:ext cx="10500659" cy="4614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17"/>
                <a:gridCol w="5459506"/>
                <a:gridCol w="4426136"/>
              </a:tblGrid>
              <a:tr h="43118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 of 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Timeline</a:t>
                      </a:r>
                      <a:endParaRPr lang="en-US" sz="1600" dirty="0"/>
                    </a:p>
                  </a:txBody>
                  <a:tcPr/>
                </a:tc>
              </a:tr>
              <a:tr h="391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RP to file applications to AA for appropriate relief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135 days of commencement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</a:t>
                      </a:r>
                      <a:r>
                        <a:rPr lang="en-US" sz="1600" baseline="0" dirty="0" smtClean="0"/>
                        <a:t> IBBI in case of preference or fraudulent transactions in Form CIRP-6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</a:t>
                      </a:r>
                      <a:r>
                        <a:rPr lang="en-US" sz="1600" dirty="0" err="1" smtClean="0"/>
                        <a:t>occurence</a:t>
                      </a:r>
                      <a:r>
                        <a:rPr lang="en-US" sz="1600" baseline="0" dirty="0" smtClean="0"/>
                        <a:t> of Event</a:t>
                      </a:r>
                      <a:endParaRPr lang="en-US" sz="1600" dirty="0"/>
                    </a:p>
                  </a:txBody>
                  <a:tcPr/>
                </a:tc>
              </a:tr>
              <a:tr h="4626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Information</a:t>
                      </a:r>
                      <a:r>
                        <a:rPr lang="en-US" sz="1600" baseline="0" dirty="0" smtClean="0"/>
                        <a:t> Memorandum (IM)</a:t>
                      </a:r>
                      <a:r>
                        <a:rPr lang="en-US" sz="1600" dirty="0" smtClean="0"/>
                        <a:t> to </a:t>
                      </a:r>
                      <a:r>
                        <a:rPr lang="en-US" sz="160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2 weeks of appointment of RP, but not later than 54th day of commencement </a:t>
                      </a:r>
                      <a:endParaRPr lang="en-US" sz="1600" dirty="0"/>
                    </a:p>
                  </a:txBody>
                  <a:tcPr/>
                </a:tc>
              </a:tr>
              <a:tr h="4777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IIIPICAI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supply of IM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IBBI in Form</a:t>
                      </a:r>
                      <a:r>
                        <a:rPr lang="en-US" sz="1600" baseline="0" dirty="0" smtClean="0"/>
                        <a:t> CIRP-3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issue</a:t>
                      </a:r>
                      <a:r>
                        <a:rPr lang="en-US" sz="1600" baseline="0" dirty="0" smtClean="0"/>
                        <a:t> of IM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Publish Form 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75 days of commencement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Intimation to IBBI through mail</a:t>
                      </a:r>
                      <a:r>
                        <a:rPr lang="en-US" sz="1600" baseline="0" dirty="0" smtClean="0"/>
                        <a:t> and by filing disclosure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</a:t>
                      </a:r>
                      <a:r>
                        <a:rPr lang="en-US" sz="1600" baseline="0" dirty="0" smtClean="0"/>
                        <a:t> soon as possible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Invitation of EOI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Within 75 days of commencement</a:t>
                      </a:r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Submission of </a:t>
                      </a:r>
                      <a:r>
                        <a:rPr lang="en-US" sz="1600" dirty="0" err="1" smtClean="0"/>
                        <a:t>EoI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At least 15 days from issue of EOI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85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70388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Corporate Insolvency Resolution Process (CIRP)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42990"/>
              </p:ext>
            </p:extLst>
          </p:nvPr>
        </p:nvGraphicFramePr>
        <p:xfrm>
          <a:off x="595218" y="1019505"/>
          <a:ext cx="10500659" cy="4498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17"/>
                <a:gridCol w="5459506"/>
                <a:gridCol w="4426136"/>
              </a:tblGrid>
              <a:tr h="43118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 of 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Timeline</a:t>
                      </a:r>
                      <a:endParaRPr lang="en-US" sz="1600" dirty="0"/>
                    </a:p>
                  </a:txBody>
                  <a:tcPr/>
                </a:tc>
              </a:tr>
              <a:tr h="391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Provisional List of RAs by RP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10 days from the last day</a:t>
                      </a:r>
                      <a:r>
                        <a:rPr lang="en-US" sz="1600" baseline="0" dirty="0" smtClean="0"/>
                        <a:t> of receipt of EOI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objections to provisional</a:t>
                      </a:r>
                      <a:r>
                        <a:rPr lang="en-US" sz="1600" baseline="0" dirty="0" smtClean="0"/>
                        <a:t> list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 5 days from the date of provisional list</a:t>
                      </a:r>
                      <a:endParaRPr lang="en-US" sz="1600" dirty="0"/>
                    </a:p>
                  </a:txBody>
                  <a:tcPr/>
                </a:tc>
              </a:tr>
              <a:tr h="4626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Final list of Resolution Applicant</a:t>
                      </a:r>
                      <a:r>
                        <a:rPr lang="en-US" sz="1600" baseline="0" dirty="0" smtClean="0"/>
                        <a:t> by Resolution Professional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</a:t>
                      </a:r>
                      <a:r>
                        <a:rPr lang="en-US" sz="1600" baseline="0" dirty="0" smtClean="0"/>
                        <a:t> 10 days from the receipt of objections</a:t>
                      </a:r>
                      <a:endParaRPr lang="en-US" sz="1600" dirty="0"/>
                    </a:p>
                  </a:txBody>
                  <a:tcPr/>
                </a:tc>
              </a:tr>
              <a:tr h="4777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 of RFRP</a:t>
                      </a:r>
                      <a:r>
                        <a:rPr lang="en-US" sz="1600" baseline="0" dirty="0" smtClean="0"/>
                        <a:t> including evaluation matrix and 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5 days of the issue of the provisional list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 IBBI in Form</a:t>
                      </a:r>
                      <a:r>
                        <a:rPr lang="en-US" sz="1600" baseline="0" dirty="0" smtClean="0"/>
                        <a:t> CIRP-4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issue</a:t>
                      </a:r>
                      <a:r>
                        <a:rPr lang="en-US" sz="1600" baseline="0" dirty="0" smtClean="0"/>
                        <a:t> of RFRP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Receipt</a:t>
                      </a:r>
                      <a:r>
                        <a:rPr lang="en-US" sz="1600" baseline="0" dirty="0" smtClean="0"/>
                        <a:t> of Resolution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 least 30 days from issue of RFRP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</a:t>
                      </a:r>
                      <a:r>
                        <a:rPr lang="en-US" sz="1600" dirty="0" err="1" smtClean="0"/>
                        <a:t>CoC</a:t>
                      </a:r>
                      <a:r>
                        <a:rPr lang="en-US" sz="1600" dirty="0" smtClean="0"/>
                        <a:t> approved Resolution Plan to AA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 soon</a:t>
                      </a:r>
                      <a:r>
                        <a:rPr lang="en-US" sz="1600" baseline="0" dirty="0" smtClean="0"/>
                        <a:t> as approved by </a:t>
                      </a:r>
                      <a:r>
                        <a:rPr lang="en-US" sz="1600" baseline="0" dirty="0" err="1" smtClean="0"/>
                        <a:t>CoC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Approval  or rejection of resolution plan by AA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IBBI in Form CIRP-5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Within 7 days of the rejection or approval of Resolution Plan or issue of order for liquidation.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0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4966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8" name="Pentagon 8">
            <a:extLst>
              <a:ext uri="{FF2B5EF4-FFF2-40B4-BE49-F238E27FC236}">
                <a16:creationId xmlns:a16="http://schemas.microsoft.com/office/drawing/2014/main" xmlns="" id="{7AB8B87B-FB20-4DFF-BF58-3051707E634E}"/>
              </a:ext>
            </a:extLst>
          </p:cNvPr>
          <p:cNvSpPr/>
          <p:nvPr/>
        </p:nvSpPr>
        <p:spPr>
          <a:xfrm>
            <a:off x="330200" y="1576388"/>
            <a:ext cx="1981200" cy="76200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Registered Office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CEF4254-1A80-46FD-A807-31507E67D672}"/>
              </a:ext>
            </a:extLst>
          </p:cNvPr>
          <p:cNvSpPr txBox="1"/>
          <p:nvPr/>
        </p:nvSpPr>
        <p:spPr>
          <a:xfrm>
            <a:off x="1741488" y="1328738"/>
            <a:ext cx="3352800" cy="127793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Delhi Office: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73, National Park, Lajpat Nagar IV,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New Delhi -110024(INDIA)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Tel: +91-11-41729056/7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      +91-11-41601289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Pentagon 13">
            <a:extLst>
              <a:ext uri="{FF2B5EF4-FFF2-40B4-BE49-F238E27FC236}">
                <a16:creationId xmlns:a16="http://schemas.microsoft.com/office/drawing/2014/main" xmlns="" id="{BA93E2BB-3A6A-46C0-A7E2-3EF2905277FA}"/>
              </a:ext>
            </a:extLst>
          </p:cNvPr>
          <p:cNvSpPr/>
          <p:nvPr/>
        </p:nvSpPr>
        <p:spPr>
          <a:xfrm>
            <a:off x="330200" y="2919413"/>
            <a:ext cx="1981200" cy="76200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Branch Office</a:t>
            </a:r>
          </a:p>
        </p:txBody>
      </p:sp>
      <p:sp>
        <p:nvSpPr>
          <p:cNvPr id="11" name="Pentagon 14">
            <a:extLst>
              <a:ext uri="{FF2B5EF4-FFF2-40B4-BE49-F238E27FC236}">
                <a16:creationId xmlns:a16="http://schemas.microsoft.com/office/drawing/2014/main" xmlns="" id="{484D4988-F6B8-4D1F-B4EC-58B94754E0A5}"/>
              </a:ext>
            </a:extLst>
          </p:cNvPr>
          <p:cNvSpPr/>
          <p:nvPr/>
        </p:nvSpPr>
        <p:spPr>
          <a:xfrm>
            <a:off x="330200" y="4237038"/>
            <a:ext cx="1981200" cy="849312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International Branch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9C69DD5-B65D-4A16-AE3A-2D00EFFA575D}"/>
              </a:ext>
            </a:extLst>
          </p:cNvPr>
          <p:cNvSpPr txBox="1"/>
          <p:nvPr/>
        </p:nvSpPr>
        <p:spPr>
          <a:xfrm>
            <a:off x="1474618" y="2763838"/>
            <a:ext cx="3930650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>
                <a:solidFill>
                  <a:srgbClr val="000000"/>
                </a:solidFill>
                <a:latin typeface="Georgia" panose="02040502050405020303" pitchFamily="18" charset="0"/>
              </a:rPr>
              <a:t>Gurgaon: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605 Suncity Business Tower 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Golf Course Road, Sector 54,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Gurgaon, Haryana - 122002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Tel: +91-1124-4245110/116</a:t>
            </a:r>
          </a:p>
          <a:p>
            <a:pPr eaLnBrk="1" hangingPunct="1">
              <a:defRPr/>
            </a:pPr>
            <a:endParaRPr lang="en-US" sz="11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97500A9-E5FF-4DDC-8A22-0A11DD36E3E2}"/>
              </a:ext>
            </a:extLst>
          </p:cNvPr>
          <p:cNvSpPr txBox="1"/>
          <p:nvPr/>
        </p:nvSpPr>
        <p:spPr>
          <a:xfrm>
            <a:off x="3625069" y="2744867"/>
            <a:ext cx="3367088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Mumbai: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Sagartech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 Plaza, B-Wing, Office No. 605,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Sakinaka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, Andheri (East), Mumbai- 400072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  <a:ea typeface="MS PGothic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5AFF5B2-2499-4E2A-9DA3-09E7DAF0B296}"/>
              </a:ext>
            </a:extLst>
          </p:cNvPr>
          <p:cNvSpPr txBox="1"/>
          <p:nvPr/>
        </p:nvSpPr>
        <p:spPr>
          <a:xfrm>
            <a:off x="5986892" y="2734469"/>
            <a:ext cx="2909887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Noida: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C -100, Sector 2, 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Noida-201301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Tel: +91-120-4729400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59538A5-0EF8-4E27-A2B7-9FC0940FDEE6}"/>
              </a:ext>
            </a:extLst>
          </p:cNvPr>
          <p:cNvSpPr txBox="1"/>
          <p:nvPr/>
        </p:nvSpPr>
        <p:spPr>
          <a:xfrm>
            <a:off x="1539875" y="4075052"/>
            <a:ext cx="2597150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endParaRPr lang="en-US" sz="1100" b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Singapore: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One Raffles Place, Tower 1, 27-03, Singapore- 048616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Georgia" panose="02040502050405020303" pitchFamily="18" charset="0"/>
              </a:rPr>
              <a:t>Contact Us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xmlns="" id="{E670A47F-2E33-49F5-B2F6-8D893C90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650" y="1003300"/>
            <a:ext cx="49831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3"/>
              </a:rPr>
              <a:t>www.insolvencyservices.in</a:t>
            </a: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4"/>
              </a:rPr>
              <a:t>www.ascgroup.in</a:t>
            </a: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85FD318-ACDB-4FAD-A1D4-D6002BE813AE}"/>
              </a:ext>
            </a:extLst>
          </p:cNvPr>
          <p:cNvSpPr txBox="1"/>
          <p:nvPr/>
        </p:nvSpPr>
        <p:spPr>
          <a:xfrm>
            <a:off x="3498850" y="4077849"/>
            <a:ext cx="2597150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endParaRPr lang="en-US" sz="1100" b="1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b="1">
                <a:solidFill>
                  <a:srgbClr val="000000"/>
                </a:solidFill>
                <a:latin typeface="Georgia" panose="02040502050405020303" pitchFamily="18" charset="0"/>
              </a:rPr>
              <a:t>Canada:</a:t>
            </a:r>
          </a:p>
          <a:p>
            <a:pPr eaLnBrk="1" hangingPunct="1">
              <a:defRPr/>
            </a:pPr>
            <a:r>
              <a:rPr lang="pt-BR" sz="1100">
                <a:solidFill>
                  <a:srgbClr val="000000"/>
                </a:solidFill>
                <a:latin typeface="Georgia" panose="02040502050405020303" pitchFamily="18" charset="0"/>
              </a:rPr>
              <a:t>885 Progress Ave Toronto</a:t>
            </a:r>
          </a:p>
          <a:p>
            <a:pPr eaLnBrk="1" hangingPunct="1">
              <a:defRPr/>
            </a:pPr>
            <a:r>
              <a:rPr lang="pt-BR" sz="1100">
                <a:solidFill>
                  <a:srgbClr val="000000"/>
                </a:solidFill>
                <a:latin typeface="Georgia" panose="02040502050405020303" pitchFamily="18" charset="0"/>
              </a:rPr>
              <a:t>Ontario M1H 3G3 Canada</a:t>
            </a:r>
            <a:endParaRPr lang="en-US" sz="11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4D28A3A-96AD-45B4-846B-37E36D6500B0}"/>
              </a:ext>
            </a:extLst>
          </p:cNvPr>
          <p:cNvSpPr txBox="1"/>
          <p:nvPr/>
        </p:nvSpPr>
        <p:spPr>
          <a:xfrm>
            <a:off x="7620954" y="2736136"/>
            <a:ext cx="2909887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Chennai: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Level2 – 78/132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Dr RK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</a:rPr>
              <a:t>salai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</a:rPr>
              <a:t>mylapore</a:t>
            </a: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Chennai Tamil Nadu 600004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3AD44DD-E74D-4028-984C-1A29FB61C354}"/>
              </a:ext>
            </a:extLst>
          </p:cNvPr>
          <p:cNvSpPr txBox="1"/>
          <p:nvPr/>
        </p:nvSpPr>
        <p:spPr>
          <a:xfrm>
            <a:off x="9198769" y="2720176"/>
            <a:ext cx="2909887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Bengaluru: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4020, Second Floor,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20</a:t>
            </a:r>
            <a:r>
              <a:rPr lang="en-US" sz="11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th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Main, 6</a:t>
            </a:r>
            <a:r>
              <a:rPr lang="en-US" sz="11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th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Block, Koramangala, Bengaluru- 560095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6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2DB00A7F-8168-47F8-A3BB-6C9EDDCDD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35600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A3816DC-4DF0-46CE-BC69-0CD26AFF1E97}"/>
              </a:ext>
            </a:extLst>
          </p:cNvPr>
          <p:cNvSpPr/>
          <p:nvPr/>
        </p:nvSpPr>
        <p:spPr>
          <a:xfrm>
            <a:off x="12700" y="-63060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Georgia" panose="02040502050405020303" pitchFamily="18" charset="0"/>
              </a:rPr>
              <a:t>Thank You</a:t>
            </a:r>
          </a:p>
        </p:txBody>
      </p:sp>
      <p:pic>
        <p:nvPicPr>
          <p:cNvPr id="37892" name="Picture 8">
            <a:extLst>
              <a:ext uri="{FF2B5EF4-FFF2-40B4-BE49-F238E27FC236}">
                <a16:creationId xmlns:a16="http://schemas.microsoft.com/office/drawing/2014/main" xmlns="" id="{60AE303A-D173-42EB-A6A9-40ED6A2E2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482" y="1252001"/>
            <a:ext cx="8609013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958</Words>
  <Application>Microsoft Office PowerPoint</Application>
  <PresentationFormat>Widescreen</PresentationFormat>
  <Paragraphs>201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Georgia</vt:lpstr>
      <vt:lpstr>Office Theme</vt:lpstr>
      <vt:lpstr>ASC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 Insolvency Services LLP</dc:title>
  <dc:creator>mahima tulsian</dc:creator>
  <cp:lastModifiedBy>Windows User</cp:lastModifiedBy>
  <cp:revision>41</cp:revision>
  <cp:lastPrinted>2020-03-12T10:38:10Z</cp:lastPrinted>
  <dcterms:created xsi:type="dcterms:W3CDTF">2020-03-12T10:36:19Z</dcterms:created>
  <dcterms:modified xsi:type="dcterms:W3CDTF">2021-09-16T10:17:10Z</dcterms:modified>
</cp:coreProperties>
</file>