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87" r:id="rId3"/>
    <p:sldId id="388" r:id="rId4"/>
    <p:sldId id="389" r:id="rId5"/>
    <p:sldId id="288" r:id="rId6"/>
    <p:sldId id="386" r:id="rId7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6700E2A-1CE1-4F23-8DFC-E6ED427971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374DF38-325B-4B93-8D30-32726D68BF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7BDCD45-96DF-429A-9818-65A5E6BC8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BA7AA-8043-479D-958C-21B8D5A59EDF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F870E33-448B-478D-819B-A4E9D46BD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2449E57-F69E-4427-B2E3-1D98F42EB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13D78-D439-4D77-94F0-B5AA136A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985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E990A06-A0C8-4BFA-B952-8BBB50169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8C5E7E2-918D-4C11-9643-5049B580BC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A49B923-0A88-4342-BA4B-5601C6905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BA7AA-8043-479D-958C-21B8D5A59EDF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2148A1A-034E-4F58-82A6-B26E8FE5A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EA7855B-E820-4C50-BA0B-9FA76C534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13D78-D439-4D77-94F0-B5AA136A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504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C8EA0F02-7D12-4707-AC99-86F5F18D20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6110CCE-BB5F-4B0C-9DA0-D00443821E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264029F-C906-4DBA-A952-0A2501F6A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BA7AA-8043-479D-958C-21B8D5A59EDF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3FE4F35-3EE2-401B-A0CA-44A19B9DD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51BBEFE-7853-4ACA-B70E-F32872CF9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13D78-D439-4D77-94F0-B5AA136A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546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FDB4C5E-1071-4F94-95DD-AB9D0EE23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D12CE1F-2804-4A58-83F8-0B0119DA63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4512F66-DC7F-4391-9960-177E6190E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BA7AA-8043-479D-958C-21B8D5A59EDF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86AF7FB-693D-46D7-8102-D8AD84DC4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7ED19CF-E7C7-4BC3-9E77-A92D1F551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13D78-D439-4D77-94F0-B5AA136A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327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EDB44E2-6813-4B8B-ABEB-0433EAA39F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4C218B3-B7DF-41CE-9B32-70C8C8D23A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7266A84-BAF3-4CC0-9B47-E9746B6D4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BA7AA-8043-479D-958C-21B8D5A59EDF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3A3089B-B22C-49FB-BEB0-23D1B7B0F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CC08B9B-992F-42B7-9433-A8A28474B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13D78-D439-4D77-94F0-B5AA136A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802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6FEB07-9CB4-4A30-A884-B61E15DBA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F4F7830-1F29-4EA4-A354-798938AAC4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A6C675B-1487-4AB4-BA7E-84A7F964E2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B982164-0E8B-4E81-866F-E43AD9826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BA7AA-8043-479D-958C-21B8D5A59EDF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48838F9-2BBF-441A-BDC2-B3A546DA8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CC0DEE5-8AA3-41BA-8657-E653B0D9F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13D78-D439-4D77-94F0-B5AA136A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329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4220C38-2423-4CB0-9CAE-8CEC6B6F9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B725ACA-17AA-4D60-A5F9-43B42E5A12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AACE546-0421-4F91-9AFE-5CAABDBE1E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4778B4DD-6B95-40AB-83AE-8EB94BB8D7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DC7291C0-C16C-44C5-9C36-A2297B521E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88063B7F-CEB5-40A4-AFBD-0D9E70806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BA7AA-8043-479D-958C-21B8D5A59EDF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00F34044-4382-4B7A-AD19-C57B4AFF7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25EDAA80-FB86-44E3-ACD8-D3B5E8D7E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13D78-D439-4D77-94F0-B5AA136A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561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2F200ED-CA32-40A4-B046-0A5C7CADE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8E2AA53-3AC0-406E-9FD5-C2F6A9656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BA7AA-8043-479D-958C-21B8D5A59EDF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A75D66E-00C3-433A-B736-A0A17904F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5515C01-526D-4E4B-B304-9CC75C292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13D78-D439-4D77-94F0-B5AA136A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882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97D4CD6B-4F75-4773-8C52-5A55B5F43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BA7AA-8043-479D-958C-21B8D5A59EDF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791B13B7-59C0-4686-9C28-C0F1E4C40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7EF0E42-52C6-4500-BF61-14F45AB27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13D78-D439-4D77-94F0-B5AA136A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66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48FDCA4-8EDC-4E29-BB1D-D1411CBDF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096273A-B479-4B6E-B901-AF0D96B49F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517755B-6E0D-4B45-8E46-389F2A99C2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07FA547-BF26-4475-9471-1E9188580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BA7AA-8043-479D-958C-21B8D5A59EDF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F1A5B45-2F06-4ED3-9474-0903FB927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0B67725-25BF-4F10-8254-9DE0CB1EE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13D78-D439-4D77-94F0-B5AA136A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473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F060284-601F-4D57-A98C-F5EF08818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CA93D8F4-4EB4-4B73-8BD7-BEDC91794B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111964A-9A3C-44BD-86CA-7877C4A859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9475233-2BD8-4920-87B6-60B5DBBC0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BA7AA-8043-479D-958C-21B8D5A59EDF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4201C06-1155-4934-A66F-401A9798A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D7FBA63-8A45-4A81-B83F-44FAF56E2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13D78-D439-4D77-94F0-B5AA136A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600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5C43747A-899C-423E-A51D-EA20E5EC1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5B4417C-E851-4101-865F-5C9A7A7B20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E5C164C-B3E1-408B-8BF6-FD7348BE2C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BA7AA-8043-479D-958C-21B8D5A59EDF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E8104E4-859D-45BC-8AA7-7A547C56CA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FA0546D-5AAA-449E-B424-0A6486DFF3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613D78-D439-4D77-94F0-B5AA136A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613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solvencyservices.in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ascgroup.in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xmlns="" id="{20D5D19D-0789-4518-B5DC-D47ADF69D25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2C08586F-8576-4DAF-8D16-556F9AC934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8203" y="2275449"/>
            <a:ext cx="4480924" cy="2307101"/>
          </a:xfrm>
        </p:spPr>
        <p:txBody>
          <a:bodyPr anchor="t">
            <a:normAutofit/>
          </a:bodyPr>
          <a:lstStyle/>
          <a:p>
            <a:r>
              <a:rPr lang="en-US" sz="5400" b="1" u="sng" dirty="0">
                <a:solidFill>
                  <a:schemeClr val="accent1">
                    <a:lumMod val="50000"/>
                  </a:schemeClr>
                </a:solidFill>
              </a:rPr>
              <a:t>ASC Group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0F91820-C171-47B2-8145-56D644ECCB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6036" y="3586003"/>
            <a:ext cx="4182283" cy="534572"/>
          </a:xfrm>
        </p:spPr>
        <p:txBody>
          <a:bodyPr anchor="b">
            <a:normAutofit/>
          </a:bodyPr>
          <a:lstStyle/>
          <a:p>
            <a:pPr algn="r"/>
            <a:r>
              <a:rPr lang="en-US" sz="2000" dirty="0"/>
              <a:t>- A twenty-five year old firm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xmlns="" id="{19C9EAEA-39D0-4B0E-A0EB-51E7B26740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685810" y="391886"/>
            <a:ext cx="6009366" cy="60170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xmlns="" id="{84C61A62-67FB-4278-A0E9-5AEB9880590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1"/>
          <a:stretch/>
        </p:blipFill>
        <p:spPr>
          <a:xfrm>
            <a:off x="5922492" y="666728"/>
            <a:ext cx="5536001" cy="5465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2276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9">
            <a:extLst>
              <a:ext uri="{FF2B5EF4-FFF2-40B4-BE49-F238E27FC236}">
                <a16:creationId xmlns:a16="http://schemas.microsoft.com/office/drawing/2014/main" xmlns="" id="{7A034ABA-C380-4715-9429-EBA355B27A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2788" y="6415088"/>
            <a:ext cx="7400925" cy="369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i="1">
                <a:solidFill>
                  <a:srgbClr val="308FBA"/>
                </a:solidFill>
                <a:latin typeface="Georgia" panose="02040502050405020303" pitchFamily="18" charset="0"/>
                <a:ea typeface="MS PGothic" panose="020B0600070205080204" pitchFamily="34" charset="-128"/>
              </a:rPr>
              <a:t>Comprehensive Solutions for Complex Matters</a:t>
            </a:r>
          </a:p>
        </p:txBody>
      </p:sp>
      <p:pic>
        <p:nvPicPr>
          <p:cNvPr id="6" name="BAE13E46-9FC0-4084-94D5-0AAA4DD69E0B" descr="3D1274DD-A2AD-42DD-BF2E-A95B9B14B45A">
            <a:extLst>
              <a:ext uri="{FF2B5EF4-FFF2-40B4-BE49-F238E27FC236}">
                <a16:creationId xmlns:a16="http://schemas.microsoft.com/office/drawing/2014/main" xmlns="" id="{F3009CE4-8B36-4D2B-BF31-7A49C0C8D2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" y="5517123"/>
            <a:ext cx="12190413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xmlns="" id="{6CF406A5-8667-43E0-8D3F-E4EFF526F28B}"/>
              </a:ext>
            </a:extLst>
          </p:cNvPr>
          <p:cNvSpPr txBox="1">
            <a:spLocks noChangeArrowheads="1"/>
          </p:cNvSpPr>
          <p:nvPr/>
        </p:nvSpPr>
        <p:spPr>
          <a:xfrm>
            <a:off x="1924050" y="171450"/>
            <a:ext cx="8058150" cy="5937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200" b="1">
                <a:solidFill>
                  <a:schemeClr val="bg1"/>
                </a:solidFill>
                <a:latin typeface="Georgia" panose="02040502050405020303" pitchFamily="18" charset="0"/>
              </a:rPr>
              <a:t>Contact Us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B0541CA9-4C31-4288-BA6E-E58E56141C65}"/>
              </a:ext>
            </a:extLst>
          </p:cNvPr>
          <p:cNvSpPr/>
          <p:nvPr/>
        </p:nvSpPr>
        <p:spPr>
          <a:xfrm>
            <a:off x="0" y="-20638"/>
            <a:ext cx="12192000" cy="785813"/>
          </a:xfrm>
          <a:prstGeom prst="rect">
            <a:avLst/>
          </a:prstGeom>
          <a:solidFill>
            <a:srgbClr val="308F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720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smtClean="0">
                <a:latin typeface="Georgia" panose="02040502050405020303" pitchFamily="18" charset="0"/>
              </a:rPr>
              <a:t>Timeline of </a:t>
            </a:r>
            <a:r>
              <a:rPr lang="en-US" sz="3200" b="1" dirty="0" smtClean="0">
                <a:latin typeface="Georgia" panose="02040502050405020303" pitchFamily="18" charset="0"/>
              </a:rPr>
              <a:t>Liquidation</a:t>
            </a:r>
            <a:endParaRPr lang="en-US" sz="3200" b="1" dirty="0">
              <a:latin typeface="Georgia" panose="02040502050405020303" pitchFamily="18" charset="0"/>
            </a:endParaRPr>
          </a:p>
        </p:txBody>
      </p:sp>
      <p:graphicFrame>
        <p:nvGraphicFramePr>
          <p:cNvPr id="65" name="Table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0842674"/>
              </p:ext>
            </p:extLst>
          </p:nvPr>
        </p:nvGraphicFramePr>
        <p:xfrm>
          <a:off x="702795" y="1020763"/>
          <a:ext cx="10902017" cy="44117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8329"/>
                <a:gridCol w="5640258"/>
                <a:gridCol w="4553430"/>
              </a:tblGrid>
              <a:tr h="35041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S.No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 of 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Timeline</a:t>
                      </a:r>
                      <a:endParaRPr lang="en-US" dirty="0"/>
                    </a:p>
                  </a:txBody>
                  <a:tcPr/>
                </a:tc>
              </a:tr>
              <a:tr h="44596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Commencement of </a:t>
                      </a:r>
                      <a:r>
                        <a:rPr lang="en-US" sz="1600" dirty="0" smtClean="0"/>
                        <a:t>Liquidation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and </a:t>
                      </a:r>
                      <a:r>
                        <a:rPr lang="en-US" sz="1600" dirty="0" smtClean="0"/>
                        <a:t>appointment of </a:t>
                      </a:r>
                      <a:r>
                        <a:rPr lang="en-US" sz="1600" dirty="0" smtClean="0"/>
                        <a:t>Liquidator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5541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Disclosure to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smtClean="0"/>
                        <a:t>IPA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Within 3 days of appointment of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smtClean="0"/>
                        <a:t>Liquidator</a:t>
                      </a:r>
                      <a:endParaRPr lang="en-US" sz="1600" dirty="0"/>
                    </a:p>
                  </a:txBody>
                  <a:tcPr/>
                </a:tc>
              </a:tr>
              <a:tr h="45493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Public announcement inviting claims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Within </a:t>
                      </a:r>
                      <a:r>
                        <a:rPr lang="en-US" sz="1600" dirty="0" smtClean="0"/>
                        <a:t>5 </a:t>
                      </a:r>
                      <a:r>
                        <a:rPr lang="en-US" sz="1600" dirty="0" smtClean="0"/>
                        <a:t>days of appointment of </a:t>
                      </a:r>
                      <a:r>
                        <a:rPr lang="en-US" sz="1600" dirty="0" smtClean="0"/>
                        <a:t>liquidator</a:t>
                      </a:r>
                      <a:endParaRPr lang="en-US" sz="1600" dirty="0"/>
                    </a:p>
                  </a:txBody>
                  <a:tcPr/>
                </a:tc>
              </a:tr>
              <a:tr h="42391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Disclosure</a:t>
                      </a:r>
                      <a:r>
                        <a:rPr lang="en-US" sz="1600" baseline="0" dirty="0" smtClean="0"/>
                        <a:t> to </a:t>
                      </a:r>
                      <a:r>
                        <a:rPr lang="en-US" sz="1600" baseline="0" dirty="0" smtClean="0"/>
                        <a:t>IPA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Within 3</a:t>
                      </a:r>
                      <a:r>
                        <a:rPr lang="en-US" sz="1600" baseline="0" dirty="0" smtClean="0"/>
                        <a:t> days of making Public Announcement</a:t>
                      </a:r>
                      <a:endParaRPr lang="en-US" sz="1600" dirty="0"/>
                    </a:p>
                  </a:txBody>
                  <a:tcPr/>
                </a:tc>
              </a:tr>
              <a:tr h="38650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Intimation to</a:t>
                      </a:r>
                      <a:r>
                        <a:rPr lang="en-US" sz="1600" baseline="0" dirty="0" smtClean="0"/>
                        <a:t> IBBI through </a:t>
                      </a:r>
                      <a:r>
                        <a:rPr lang="en-US" sz="1600" baseline="0" dirty="0" smtClean="0"/>
                        <a:t>mail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As</a:t>
                      </a:r>
                      <a:r>
                        <a:rPr lang="en-US" sz="1600" baseline="0" dirty="0" smtClean="0"/>
                        <a:t> soon as possible</a:t>
                      </a:r>
                      <a:endParaRPr lang="en-US" sz="1600" dirty="0"/>
                    </a:p>
                  </a:txBody>
                  <a:tcPr/>
                </a:tc>
              </a:tr>
              <a:tr h="46965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Appointment of Registered Valuers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Within 7 days of Liquidation Commencement Date</a:t>
                      </a:r>
                      <a:endParaRPr lang="en-US" sz="1600" dirty="0"/>
                    </a:p>
                  </a:txBody>
                  <a:tcPr/>
                </a:tc>
              </a:tr>
              <a:tr h="46081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Disclosure</a:t>
                      </a:r>
                      <a:r>
                        <a:rPr lang="en-US" sz="1600" baseline="0" dirty="0" smtClean="0"/>
                        <a:t> to IPA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Within 3 days of appointment of Valuers</a:t>
                      </a:r>
                      <a:endParaRPr lang="en-US" sz="1600" dirty="0"/>
                    </a:p>
                  </a:txBody>
                  <a:tcPr/>
                </a:tc>
              </a:tr>
              <a:tr h="46965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Submission of claim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Within 30 days of Liquidation Commencement Date</a:t>
                      </a:r>
                      <a:endParaRPr lang="en-US" sz="1600" dirty="0"/>
                    </a:p>
                  </a:txBody>
                  <a:tcPr/>
                </a:tc>
              </a:tr>
              <a:tr h="51829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Intimation of decision on relinquishment of security interest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Within 30 days of Liquidation Commencement Date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1229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9">
            <a:extLst>
              <a:ext uri="{FF2B5EF4-FFF2-40B4-BE49-F238E27FC236}">
                <a16:creationId xmlns:a16="http://schemas.microsoft.com/office/drawing/2014/main" xmlns="" id="{7A034ABA-C380-4715-9429-EBA355B27A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2788" y="6415088"/>
            <a:ext cx="7400925" cy="369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i="1">
                <a:solidFill>
                  <a:srgbClr val="308FBA"/>
                </a:solidFill>
                <a:latin typeface="Georgia" panose="02040502050405020303" pitchFamily="18" charset="0"/>
                <a:ea typeface="MS PGothic" panose="020B0600070205080204" pitchFamily="34" charset="-128"/>
              </a:rPr>
              <a:t>Comprehensive Solutions for Complex Matters</a:t>
            </a:r>
          </a:p>
        </p:txBody>
      </p:sp>
      <p:pic>
        <p:nvPicPr>
          <p:cNvPr id="6" name="BAE13E46-9FC0-4084-94D5-0AAA4DD69E0B" descr="3D1274DD-A2AD-42DD-BF2E-A95B9B14B45A">
            <a:extLst>
              <a:ext uri="{FF2B5EF4-FFF2-40B4-BE49-F238E27FC236}">
                <a16:creationId xmlns:a16="http://schemas.microsoft.com/office/drawing/2014/main" xmlns="" id="{F3009CE4-8B36-4D2B-BF31-7A49C0C8D2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" y="5449668"/>
            <a:ext cx="12190413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xmlns="" id="{6CF406A5-8667-43E0-8D3F-E4EFF526F28B}"/>
              </a:ext>
            </a:extLst>
          </p:cNvPr>
          <p:cNvSpPr txBox="1">
            <a:spLocks noChangeArrowheads="1"/>
          </p:cNvSpPr>
          <p:nvPr/>
        </p:nvSpPr>
        <p:spPr>
          <a:xfrm>
            <a:off x="1924050" y="171450"/>
            <a:ext cx="8058150" cy="5937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200" b="1">
                <a:solidFill>
                  <a:schemeClr val="bg1"/>
                </a:solidFill>
                <a:latin typeface="Georgia" panose="02040502050405020303" pitchFamily="18" charset="0"/>
              </a:rPr>
              <a:t>Contact Us </a:t>
            </a:r>
          </a:p>
        </p:txBody>
      </p:sp>
      <p:graphicFrame>
        <p:nvGraphicFramePr>
          <p:cNvPr id="65" name="Table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3340882"/>
              </p:ext>
            </p:extLst>
          </p:nvPr>
        </p:nvGraphicFramePr>
        <p:xfrm>
          <a:off x="595218" y="1019505"/>
          <a:ext cx="10807888" cy="43359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5699"/>
                <a:gridCol w="5056095"/>
                <a:gridCol w="5056094"/>
              </a:tblGrid>
              <a:tr h="431185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S.No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 of 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Timeline</a:t>
                      </a:r>
                      <a:endParaRPr lang="en-US" dirty="0"/>
                    </a:p>
                  </a:txBody>
                  <a:tcPr/>
                </a:tc>
              </a:tr>
              <a:tr h="41845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Withdrawal/ modification of claim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Within 14 days of submission of claim</a:t>
                      </a:r>
                      <a:endParaRPr lang="en-US" sz="1600" dirty="0"/>
                    </a:p>
                  </a:txBody>
                  <a:tcPr/>
                </a:tc>
              </a:tr>
              <a:tr h="43118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Verification of claims received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Within 30 days from the last date for receipt of claims</a:t>
                      </a:r>
                      <a:endParaRPr lang="en-US" sz="1600" dirty="0"/>
                    </a:p>
                  </a:txBody>
                  <a:tcPr/>
                </a:tc>
              </a:tr>
              <a:tr h="43572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Constitution of Stakeholders</a:t>
                      </a:r>
                      <a:r>
                        <a:rPr lang="en-US" sz="1600" baseline="0" dirty="0" smtClean="0"/>
                        <a:t> Constitution Committee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Within 60 days of LCD</a:t>
                      </a:r>
                      <a:endParaRPr lang="en-US" sz="1600" dirty="0"/>
                    </a:p>
                  </a:txBody>
                  <a:tcPr/>
                </a:tc>
              </a:tr>
              <a:tr h="41056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Intimation about decision of acceptance/ rejection of claim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Within 7 days of admission or rejection of claim </a:t>
                      </a:r>
                      <a:endParaRPr lang="en-US" sz="1600" dirty="0"/>
                    </a:p>
                  </a:txBody>
                  <a:tcPr/>
                </a:tc>
              </a:tr>
              <a:tr h="48409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Filing the list of stakeholders and announcement to public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Within 45 days from the last date of receipt of claims </a:t>
                      </a:r>
                      <a:endParaRPr lang="en-US" sz="1600" dirty="0"/>
                    </a:p>
                  </a:txBody>
                  <a:tcPr/>
                </a:tc>
              </a:tr>
              <a:tr h="43118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Appeal by a creditor against the decision of the liquidator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Within 14 days of receipt of such decision</a:t>
                      </a:r>
                      <a:endParaRPr lang="en-US" sz="1600" dirty="0"/>
                    </a:p>
                  </a:txBody>
                  <a:tcPr/>
                </a:tc>
              </a:tr>
              <a:tr h="43118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Preliminary report to the AA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Within 75 days of Liquidation</a:t>
                      </a:r>
                      <a:r>
                        <a:rPr lang="en-US" sz="1600" baseline="0" dirty="0" smtClean="0"/>
                        <a:t> Commencement Date</a:t>
                      </a:r>
                      <a:endParaRPr lang="en-US" sz="1600" dirty="0"/>
                    </a:p>
                  </a:txBody>
                  <a:tcPr/>
                </a:tc>
              </a:tr>
              <a:tr h="43118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Asset memorandum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Within 75 days of Liquidation</a:t>
                      </a:r>
                      <a:r>
                        <a:rPr lang="en-US" sz="1600" baseline="0" dirty="0" smtClean="0"/>
                        <a:t> Commencement Date</a:t>
                      </a:r>
                      <a:endParaRPr lang="en-US" sz="1600" dirty="0" smtClean="0"/>
                    </a:p>
                  </a:txBody>
                  <a:tcPr/>
                </a:tc>
              </a:tr>
              <a:tr h="43118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Progress report in case of cessation of liquidator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Within 15 days of cessation as liquidator</a:t>
                      </a:r>
                      <a:endParaRPr lang="en-US" sz="16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B0541CA9-4C31-4288-BA6E-E58E56141C65}"/>
              </a:ext>
            </a:extLst>
          </p:cNvPr>
          <p:cNvSpPr/>
          <p:nvPr/>
        </p:nvSpPr>
        <p:spPr>
          <a:xfrm>
            <a:off x="0" y="-20638"/>
            <a:ext cx="12192000" cy="785813"/>
          </a:xfrm>
          <a:prstGeom prst="rect">
            <a:avLst/>
          </a:prstGeom>
          <a:solidFill>
            <a:srgbClr val="308F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720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smtClean="0">
                <a:latin typeface="Georgia" panose="02040502050405020303" pitchFamily="18" charset="0"/>
              </a:rPr>
              <a:t>Timeline of </a:t>
            </a:r>
            <a:r>
              <a:rPr lang="en-US" sz="3200" b="1" dirty="0" smtClean="0">
                <a:latin typeface="Georgia" panose="02040502050405020303" pitchFamily="18" charset="0"/>
              </a:rPr>
              <a:t>Liquidation</a:t>
            </a:r>
            <a:endParaRPr lang="en-US" sz="3200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3076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9">
            <a:extLst>
              <a:ext uri="{FF2B5EF4-FFF2-40B4-BE49-F238E27FC236}">
                <a16:creationId xmlns:a16="http://schemas.microsoft.com/office/drawing/2014/main" xmlns="" id="{7A034ABA-C380-4715-9429-EBA355B27A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2788" y="6415088"/>
            <a:ext cx="7400925" cy="369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i="1">
                <a:solidFill>
                  <a:srgbClr val="308FBA"/>
                </a:solidFill>
                <a:latin typeface="Georgia" panose="02040502050405020303" pitchFamily="18" charset="0"/>
                <a:ea typeface="MS PGothic" panose="020B0600070205080204" pitchFamily="34" charset="-128"/>
              </a:rPr>
              <a:t>Comprehensive Solutions for Complex Matters</a:t>
            </a:r>
          </a:p>
        </p:txBody>
      </p:sp>
      <p:pic>
        <p:nvPicPr>
          <p:cNvPr id="6" name="BAE13E46-9FC0-4084-94D5-0AAA4DD69E0B" descr="3D1274DD-A2AD-42DD-BF2E-A95B9B14B45A">
            <a:extLst>
              <a:ext uri="{FF2B5EF4-FFF2-40B4-BE49-F238E27FC236}">
                <a16:creationId xmlns:a16="http://schemas.microsoft.com/office/drawing/2014/main" xmlns="" id="{F3009CE4-8B36-4D2B-BF31-7A49C0C8D2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" y="5703888"/>
            <a:ext cx="12190413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xmlns="" id="{6CF406A5-8667-43E0-8D3F-E4EFF526F28B}"/>
              </a:ext>
            </a:extLst>
          </p:cNvPr>
          <p:cNvSpPr txBox="1">
            <a:spLocks noChangeArrowheads="1"/>
          </p:cNvSpPr>
          <p:nvPr/>
        </p:nvSpPr>
        <p:spPr>
          <a:xfrm>
            <a:off x="1924050" y="171450"/>
            <a:ext cx="8058150" cy="5937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200" b="1">
                <a:solidFill>
                  <a:schemeClr val="bg1"/>
                </a:solidFill>
                <a:latin typeface="Georgia" panose="02040502050405020303" pitchFamily="18" charset="0"/>
              </a:rPr>
              <a:t>Contact Us </a:t>
            </a:r>
          </a:p>
        </p:txBody>
      </p:sp>
      <p:graphicFrame>
        <p:nvGraphicFramePr>
          <p:cNvPr id="65" name="Table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9188986"/>
              </p:ext>
            </p:extLst>
          </p:nvPr>
        </p:nvGraphicFramePr>
        <p:xfrm>
          <a:off x="595218" y="1019505"/>
          <a:ext cx="10500659" cy="37579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5017"/>
                <a:gridCol w="5459506"/>
                <a:gridCol w="4426136"/>
              </a:tblGrid>
              <a:tr h="431185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S.No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Description of Activity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Timeline</a:t>
                      </a:r>
                      <a:endParaRPr lang="en-US" sz="1600" dirty="0"/>
                    </a:p>
                  </a:txBody>
                  <a:tcPr/>
                </a:tc>
              </a:tr>
              <a:tr h="39155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Submission of progress reports to AA; Asset Sale report to be enclosed with every Progress Report, if sales are made</a:t>
                      </a:r>
                      <a:endParaRPr lang="en-US" sz="16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Within 15 days from the end of each quarter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3118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Audited accounts of liquidator's receipt &amp; payments for the financial year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15</a:t>
                      </a:r>
                      <a:r>
                        <a:rPr lang="en-US" sz="1600" baseline="30000" dirty="0" smtClean="0"/>
                        <a:t>th</a:t>
                      </a:r>
                      <a:r>
                        <a:rPr lang="en-US" sz="1600" baseline="0" dirty="0" smtClean="0"/>
                        <a:t> April</a:t>
                      </a:r>
                      <a:endParaRPr lang="en-US" sz="1600" dirty="0"/>
                    </a:p>
                  </a:txBody>
                  <a:tcPr/>
                </a:tc>
              </a:tr>
              <a:tr h="37631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Information to secured creditors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Within 21 days of receipt of intimation from secured creditor</a:t>
                      </a:r>
                      <a:endParaRPr lang="en-US" sz="1600" dirty="0"/>
                    </a:p>
                  </a:txBody>
                  <a:tcPr/>
                </a:tc>
              </a:tr>
              <a:tr h="47777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Application to AA for Disclaimer of onerous property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Within 6 months from the Liquidation</a:t>
                      </a:r>
                      <a:r>
                        <a:rPr lang="en-US" sz="1600" baseline="0" dirty="0" smtClean="0"/>
                        <a:t> Commencement Date</a:t>
                      </a:r>
                      <a:endParaRPr lang="en-US" sz="1600" dirty="0"/>
                    </a:p>
                  </a:txBody>
                  <a:tcPr/>
                </a:tc>
              </a:tr>
              <a:tr h="43118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Notice to persons interested in the onerous property or contract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At least 7 days before making an application to AA for disclosure</a:t>
                      </a:r>
                      <a:endParaRPr lang="en-US" sz="1600" dirty="0"/>
                    </a:p>
                  </a:txBody>
                  <a:tcPr/>
                </a:tc>
              </a:tr>
              <a:tr h="43118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Liquidation of corporate debtor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Within</a:t>
                      </a:r>
                      <a:r>
                        <a:rPr lang="en-US" sz="1600" baseline="0" dirty="0" smtClean="0"/>
                        <a:t> one year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B0541CA9-4C31-4288-BA6E-E58E56141C65}"/>
              </a:ext>
            </a:extLst>
          </p:cNvPr>
          <p:cNvSpPr/>
          <p:nvPr/>
        </p:nvSpPr>
        <p:spPr>
          <a:xfrm>
            <a:off x="0" y="-20638"/>
            <a:ext cx="12192000" cy="785813"/>
          </a:xfrm>
          <a:prstGeom prst="rect">
            <a:avLst/>
          </a:prstGeom>
          <a:solidFill>
            <a:srgbClr val="308F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720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smtClean="0">
                <a:latin typeface="Georgia" panose="02040502050405020303" pitchFamily="18" charset="0"/>
              </a:rPr>
              <a:t>Timeline of </a:t>
            </a:r>
            <a:r>
              <a:rPr lang="en-US" sz="3200" b="1" dirty="0" smtClean="0">
                <a:latin typeface="Georgia" panose="02040502050405020303" pitchFamily="18" charset="0"/>
              </a:rPr>
              <a:t>Liquidation</a:t>
            </a:r>
            <a:endParaRPr lang="en-US" sz="3200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2333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9">
            <a:extLst>
              <a:ext uri="{FF2B5EF4-FFF2-40B4-BE49-F238E27FC236}">
                <a16:creationId xmlns:a16="http://schemas.microsoft.com/office/drawing/2014/main" xmlns="" id="{7A034ABA-C380-4715-9429-EBA355B27A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2788" y="6415088"/>
            <a:ext cx="7400925" cy="369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i="1">
                <a:solidFill>
                  <a:srgbClr val="308FBA"/>
                </a:solidFill>
                <a:latin typeface="Georgia" panose="02040502050405020303" pitchFamily="18" charset="0"/>
                <a:ea typeface="MS PGothic" panose="020B0600070205080204" pitchFamily="34" charset="-128"/>
              </a:rPr>
              <a:t>Comprehensive Solutions for Complex Matters</a:t>
            </a:r>
          </a:p>
        </p:txBody>
      </p:sp>
      <p:pic>
        <p:nvPicPr>
          <p:cNvPr id="6" name="BAE13E46-9FC0-4084-94D5-0AAA4DD69E0B" descr="3D1274DD-A2AD-42DD-BF2E-A95B9B14B45A">
            <a:extLst>
              <a:ext uri="{FF2B5EF4-FFF2-40B4-BE49-F238E27FC236}">
                <a16:creationId xmlns:a16="http://schemas.microsoft.com/office/drawing/2014/main" xmlns="" id="{F3009CE4-8B36-4D2B-BF31-7A49C0C8D2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" y="5449668"/>
            <a:ext cx="12190413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xmlns="" id="{6CF406A5-8667-43E0-8D3F-E4EFF526F28B}"/>
              </a:ext>
            </a:extLst>
          </p:cNvPr>
          <p:cNvSpPr txBox="1">
            <a:spLocks noChangeArrowheads="1"/>
          </p:cNvSpPr>
          <p:nvPr/>
        </p:nvSpPr>
        <p:spPr>
          <a:xfrm>
            <a:off x="1924050" y="171450"/>
            <a:ext cx="8058150" cy="5937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200" b="1">
                <a:solidFill>
                  <a:schemeClr val="bg1"/>
                </a:solidFill>
                <a:latin typeface="Georgia" panose="02040502050405020303" pitchFamily="18" charset="0"/>
              </a:rPr>
              <a:t>Contact Us </a:t>
            </a:r>
          </a:p>
        </p:txBody>
      </p:sp>
      <p:sp>
        <p:nvSpPr>
          <p:cNvPr id="8" name="Pentagon 8">
            <a:extLst>
              <a:ext uri="{FF2B5EF4-FFF2-40B4-BE49-F238E27FC236}">
                <a16:creationId xmlns:a16="http://schemas.microsoft.com/office/drawing/2014/main" xmlns="" id="{7AB8B87B-FB20-4DFF-BF58-3051707E634E}"/>
              </a:ext>
            </a:extLst>
          </p:cNvPr>
          <p:cNvSpPr/>
          <p:nvPr/>
        </p:nvSpPr>
        <p:spPr>
          <a:xfrm>
            <a:off x="330200" y="1576388"/>
            <a:ext cx="1981200" cy="762000"/>
          </a:xfrm>
          <a:prstGeom prst="homePlat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Georgia" panose="02040502050405020303" pitchFamily="18" charset="0"/>
              </a:rPr>
              <a:t>Registered Office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1CEF4254-1A80-46FD-A807-31507E67D672}"/>
              </a:ext>
            </a:extLst>
          </p:cNvPr>
          <p:cNvSpPr txBox="1"/>
          <p:nvPr/>
        </p:nvSpPr>
        <p:spPr>
          <a:xfrm>
            <a:off x="1741488" y="1328738"/>
            <a:ext cx="3352800" cy="1277937"/>
          </a:xfrm>
          <a:prstGeom prst="chevr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1100" b="1" dirty="0">
                <a:solidFill>
                  <a:srgbClr val="000000"/>
                </a:solidFill>
                <a:latin typeface="Georgia" panose="02040502050405020303" pitchFamily="18" charset="0"/>
              </a:rPr>
              <a:t>Delhi Office:</a:t>
            </a:r>
          </a:p>
          <a:p>
            <a:pPr eaLnBrk="1" hangingPunct="1">
              <a:defRPr/>
            </a:pPr>
            <a:r>
              <a:rPr lang="en-US" sz="1100" dirty="0">
                <a:solidFill>
                  <a:srgbClr val="000000"/>
                </a:solidFill>
                <a:latin typeface="Georgia" panose="02040502050405020303" pitchFamily="18" charset="0"/>
              </a:rPr>
              <a:t>73, National Park, Lajpat Nagar IV,</a:t>
            </a:r>
          </a:p>
          <a:p>
            <a:pPr eaLnBrk="1" hangingPunct="1">
              <a:defRPr/>
            </a:pPr>
            <a:r>
              <a:rPr lang="en-US" sz="1100" dirty="0">
                <a:solidFill>
                  <a:srgbClr val="000000"/>
                </a:solidFill>
                <a:latin typeface="Georgia" panose="02040502050405020303" pitchFamily="18" charset="0"/>
              </a:rPr>
              <a:t>New Delhi -110024(INDIA)</a:t>
            </a:r>
          </a:p>
          <a:p>
            <a:pPr eaLnBrk="1" hangingPunct="1">
              <a:defRPr/>
            </a:pPr>
            <a:r>
              <a:rPr lang="en-US" sz="1100" dirty="0">
                <a:solidFill>
                  <a:srgbClr val="000000"/>
                </a:solidFill>
                <a:latin typeface="Georgia" panose="02040502050405020303" pitchFamily="18" charset="0"/>
              </a:rPr>
              <a:t>Tel: +91-11-41729056/7</a:t>
            </a:r>
          </a:p>
          <a:p>
            <a:pPr eaLnBrk="1" hangingPunct="1">
              <a:defRPr/>
            </a:pPr>
            <a:r>
              <a:rPr lang="en-US" sz="1100" dirty="0">
                <a:solidFill>
                  <a:srgbClr val="000000"/>
                </a:solidFill>
                <a:latin typeface="Georgia" panose="02040502050405020303" pitchFamily="18" charset="0"/>
              </a:rPr>
              <a:t>       +91-11-41601289</a:t>
            </a:r>
          </a:p>
          <a:p>
            <a:pPr eaLnBrk="1" hangingPunct="1">
              <a:defRPr/>
            </a:pPr>
            <a:endParaRPr lang="en-US" sz="1100" dirty="0">
              <a:solidFill>
                <a:srgbClr val="000000"/>
              </a:solidFill>
              <a:latin typeface="Georgia" panose="02040502050405020303" pitchFamily="18" charset="0"/>
            </a:endParaRPr>
          </a:p>
        </p:txBody>
      </p:sp>
      <p:sp>
        <p:nvSpPr>
          <p:cNvPr id="10" name="Pentagon 13">
            <a:extLst>
              <a:ext uri="{FF2B5EF4-FFF2-40B4-BE49-F238E27FC236}">
                <a16:creationId xmlns:a16="http://schemas.microsoft.com/office/drawing/2014/main" xmlns="" id="{BA93E2BB-3A6A-46C0-A7E2-3EF2905277FA}"/>
              </a:ext>
            </a:extLst>
          </p:cNvPr>
          <p:cNvSpPr/>
          <p:nvPr/>
        </p:nvSpPr>
        <p:spPr>
          <a:xfrm>
            <a:off x="330200" y="2919413"/>
            <a:ext cx="1981200" cy="762000"/>
          </a:xfrm>
          <a:prstGeom prst="homePlat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Georgia" panose="02040502050405020303" pitchFamily="18" charset="0"/>
              </a:rPr>
              <a:t>Branch Office</a:t>
            </a:r>
          </a:p>
        </p:txBody>
      </p:sp>
      <p:sp>
        <p:nvSpPr>
          <p:cNvPr id="11" name="Pentagon 14">
            <a:extLst>
              <a:ext uri="{FF2B5EF4-FFF2-40B4-BE49-F238E27FC236}">
                <a16:creationId xmlns:a16="http://schemas.microsoft.com/office/drawing/2014/main" xmlns="" id="{484D4988-F6B8-4D1F-B4EC-58B94754E0A5}"/>
              </a:ext>
            </a:extLst>
          </p:cNvPr>
          <p:cNvSpPr/>
          <p:nvPr/>
        </p:nvSpPr>
        <p:spPr>
          <a:xfrm>
            <a:off x="330200" y="4237038"/>
            <a:ext cx="1981200" cy="849312"/>
          </a:xfrm>
          <a:prstGeom prst="homePlat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Georgia" panose="02040502050405020303" pitchFamily="18" charset="0"/>
              </a:rPr>
              <a:t>International Branch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79C69DD5-B65D-4A16-AE3A-2D00EFFA575D}"/>
              </a:ext>
            </a:extLst>
          </p:cNvPr>
          <p:cNvSpPr txBox="1"/>
          <p:nvPr/>
        </p:nvSpPr>
        <p:spPr>
          <a:xfrm>
            <a:off x="1474618" y="2763838"/>
            <a:ext cx="3930650" cy="1108075"/>
          </a:xfrm>
          <a:prstGeom prst="chevr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1100" b="1">
                <a:solidFill>
                  <a:srgbClr val="000000"/>
                </a:solidFill>
                <a:latin typeface="Georgia" panose="02040502050405020303" pitchFamily="18" charset="0"/>
              </a:rPr>
              <a:t>Gurgaon:</a:t>
            </a:r>
          </a:p>
          <a:p>
            <a:pPr eaLnBrk="1" hangingPunct="1">
              <a:defRPr/>
            </a:pPr>
            <a:r>
              <a:rPr lang="en-US" sz="1100">
                <a:solidFill>
                  <a:srgbClr val="000000"/>
                </a:solidFill>
                <a:latin typeface="Georgia" panose="02040502050405020303" pitchFamily="18" charset="0"/>
              </a:rPr>
              <a:t>605 Suncity Business Tower </a:t>
            </a:r>
          </a:p>
          <a:p>
            <a:pPr eaLnBrk="1" hangingPunct="1">
              <a:defRPr/>
            </a:pPr>
            <a:r>
              <a:rPr lang="en-US" sz="1100">
                <a:solidFill>
                  <a:srgbClr val="000000"/>
                </a:solidFill>
                <a:latin typeface="Georgia" panose="02040502050405020303" pitchFamily="18" charset="0"/>
              </a:rPr>
              <a:t>Golf Course Road, Sector 54,</a:t>
            </a:r>
          </a:p>
          <a:p>
            <a:pPr eaLnBrk="1" hangingPunct="1">
              <a:defRPr/>
            </a:pPr>
            <a:r>
              <a:rPr lang="en-US" sz="1100">
                <a:solidFill>
                  <a:srgbClr val="000000"/>
                </a:solidFill>
                <a:latin typeface="Georgia" panose="02040502050405020303" pitchFamily="18" charset="0"/>
              </a:rPr>
              <a:t>Gurgaon, Haryana - 122002</a:t>
            </a:r>
          </a:p>
          <a:p>
            <a:pPr eaLnBrk="1" hangingPunct="1">
              <a:defRPr/>
            </a:pPr>
            <a:r>
              <a:rPr lang="en-US" sz="1100">
                <a:solidFill>
                  <a:srgbClr val="000000"/>
                </a:solidFill>
                <a:latin typeface="Georgia" panose="02040502050405020303" pitchFamily="18" charset="0"/>
              </a:rPr>
              <a:t>Tel: +91-1124-4245110/116</a:t>
            </a:r>
          </a:p>
          <a:p>
            <a:pPr eaLnBrk="1" hangingPunct="1">
              <a:defRPr/>
            </a:pPr>
            <a:endParaRPr lang="en-US" sz="1100">
              <a:solidFill>
                <a:srgbClr val="000000"/>
              </a:solidFill>
              <a:latin typeface="Georgia" panose="02040502050405020303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897500A9-E5FF-4DDC-8A22-0A11DD36E3E2}"/>
              </a:ext>
            </a:extLst>
          </p:cNvPr>
          <p:cNvSpPr txBox="1"/>
          <p:nvPr/>
        </p:nvSpPr>
        <p:spPr>
          <a:xfrm>
            <a:off x="3625069" y="2744867"/>
            <a:ext cx="3367088" cy="1107996"/>
          </a:xfrm>
          <a:prstGeom prst="chevr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100" b="1" dirty="0">
                <a:solidFill>
                  <a:srgbClr val="000000"/>
                </a:solidFill>
                <a:latin typeface="Georgia" panose="02040502050405020303" pitchFamily="18" charset="0"/>
                <a:ea typeface="MS PGothic" panose="020B0600070205080204" pitchFamily="34" charset="-128"/>
              </a:rPr>
              <a:t>Mumbai: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100" dirty="0" err="1">
                <a:solidFill>
                  <a:srgbClr val="000000"/>
                </a:solidFill>
                <a:latin typeface="Georgia" panose="02040502050405020303" pitchFamily="18" charset="0"/>
                <a:ea typeface="MS PGothic" panose="020B0600070205080204" pitchFamily="34" charset="-128"/>
              </a:rPr>
              <a:t>Sagartech</a:t>
            </a:r>
            <a:r>
              <a:rPr lang="en-US" sz="1100" dirty="0">
                <a:solidFill>
                  <a:srgbClr val="000000"/>
                </a:solidFill>
                <a:latin typeface="Georgia" panose="02040502050405020303" pitchFamily="18" charset="0"/>
                <a:ea typeface="MS PGothic" panose="020B0600070205080204" pitchFamily="34" charset="-128"/>
              </a:rPr>
              <a:t> Plaza, B-Wing, Office No. 605, </a:t>
            </a:r>
            <a:r>
              <a:rPr lang="en-US" sz="1100" dirty="0" err="1">
                <a:solidFill>
                  <a:srgbClr val="000000"/>
                </a:solidFill>
                <a:latin typeface="Georgia" panose="02040502050405020303" pitchFamily="18" charset="0"/>
                <a:ea typeface="MS PGothic" panose="020B0600070205080204" pitchFamily="34" charset="-128"/>
              </a:rPr>
              <a:t>Sakinaka</a:t>
            </a:r>
            <a:r>
              <a:rPr lang="en-US" sz="1100" dirty="0">
                <a:solidFill>
                  <a:srgbClr val="000000"/>
                </a:solidFill>
                <a:latin typeface="Georgia" panose="02040502050405020303" pitchFamily="18" charset="0"/>
                <a:ea typeface="MS PGothic" panose="020B0600070205080204" pitchFamily="34" charset="-128"/>
              </a:rPr>
              <a:t>, Andheri (East), Mumbai- 400072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100" dirty="0">
              <a:solidFill>
                <a:srgbClr val="000000"/>
              </a:solidFill>
              <a:latin typeface="Georgia" panose="02040502050405020303" pitchFamily="18" charset="0"/>
              <a:ea typeface="MS PGothic" panose="020B0600070205080204" pitchFamily="34" charset="-128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C5AFF5B2-2499-4E2A-9DA3-09E7DAF0B296}"/>
              </a:ext>
            </a:extLst>
          </p:cNvPr>
          <p:cNvSpPr txBox="1"/>
          <p:nvPr/>
        </p:nvSpPr>
        <p:spPr>
          <a:xfrm>
            <a:off x="5986892" y="2734469"/>
            <a:ext cx="2909887" cy="1108075"/>
          </a:xfrm>
          <a:prstGeom prst="chevr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1100" b="1" dirty="0">
                <a:solidFill>
                  <a:srgbClr val="000000"/>
                </a:solidFill>
                <a:latin typeface="Georgia" panose="02040502050405020303" pitchFamily="18" charset="0"/>
              </a:rPr>
              <a:t>Noida:</a:t>
            </a:r>
          </a:p>
          <a:p>
            <a:pPr eaLnBrk="1" hangingPunct="1">
              <a:defRPr/>
            </a:pPr>
            <a:r>
              <a:rPr lang="en-US" sz="1100" dirty="0">
                <a:solidFill>
                  <a:srgbClr val="000000"/>
                </a:solidFill>
                <a:latin typeface="Georgia" panose="02040502050405020303" pitchFamily="18" charset="0"/>
              </a:rPr>
              <a:t>C -100, Sector 2, </a:t>
            </a:r>
          </a:p>
          <a:p>
            <a:pPr eaLnBrk="1" hangingPunct="1">
              <a:defRPr/>
            </a:pPr>
            <a:r>
              <a:rPr lang="en-US" sz="1100" dirty="0">
                <a:solidFill>
                  <a:srgbClr val="000000"/>
                </a:solidFill>
                <a:latin typeface="Georgia" panose="02040502050405020303" pitchFamily="18" charset="0"/>
              </a:rPr>
              <a:t>Noida-201301</a:t>
            </a:r>
          </a:p>
          <a:p>
            <a:pPr eaLnBrk="1" hangingPunct="1">
              <a:defRPr/>
            </a:pPr>
            <a:r>
              <a:rPr lang="en-US" sz="1100" dirty="0">
                <a:solidFill>
                  <a:srgbClr val="000000"/>
                </a:solidFill>
                <a:latin typeface="Georgia" panose="02040502050405020303" pitchFamily="18" charset="0"/>
              </a:rPr>
              <a:t>Tel: +91-120-4729400</a:t>
            </a:r>
          </a:p>
          <a:p>
            <a:pPr eaLnBrk="1" hangingPunct="1">
              <a:defRPr/>
            </a:pPr>
            <a:endParaRPr lang="en-US" sz="110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eaLnBrk="1" hangingPunct="1">
              <a:defRPr/>
            </a:pPr>
            <a:endParaRPr lang="en-US" sz="1100" dirty="0">
              <a:solidFill>
                <a:srgbClr val="000000"/>
              </a:solidFill>
              <a:latin typeface="Georgia" panose="02040502050405020303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059538A5-0EF8-4E27-A2B7-9FC0940FDEE6}"/>
              </a:ext>
            </a:extLst>
          </p:cNvPr>
          <p:cNvSpPr txBox="1"/>
          <p:nvPr/>
        </p:nvSpPr>
        <p:spPr>
          <a:xfrm>
            <a:off x="1539875" y="4075052"/>
            <a:ext cx="2597150" cy="1107996"/>
          </a:xfrm>
          <a:prstGeom prst="chevr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endParaRPr lang="en-US" sz="1100" b="1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eaLnBrk="1" hangingPunct="1">
              <a:defRPr/>
            </a:pPr>
            <a:r>
              <a:rPr lang="en-US" sz="1100" b="1" dirty="0">
                <a:solidFill>
                  <a:srgbClr val="000000"/>
                </a:solidFill>
                <a:latin typeface="Georgia" panose="02040502050405020303" pitchFamily="18" charset="0"/>
              </a:rPr>
              <a:t>Singapore:</a:t>
            </a:r>
          </a:p>
          <a:p>
            <a:pPr eaLnBrk="1" hangingPunct="1">
              <a:defRPr/>
            </a:pPr>
            <a:r>
              <a:rPr lang="en-US" sz="1100" dirty="0">
                <a:solidFill>
                  <a:srgbClr val="000000"/>
                </a:solidFill>
                <a:latin typeface="Georgia" panose="02040502050405020303" pitchFamily="18" charset="0"/>
              </a:rPr>
              <a:t>One Raffles Place, Tower 1, 27-03, Singapore- 048616</a:t>
            </a:r>
          </a:p>
          <a:p>
            <a:pPr eaLnBrk="1" hangingPunct="1">
              <a:defRPr/>
            </a:pPr>
            <a:endParaRPr lang="en-US" sz="1100" dirty="0">
              <a:solidFill>
                <a:srgbClr val="000000"/>
              </a:solidFill>
              <a:latin typeface="Georgia" panose="02040502050405020303" pitchFamily="18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B0541CA9-4C31-4288-BA6E-E58E56141C65}"/>
              </a:ext>
            </a:extLst>
          </p:cNvPr>
          <p:cNvSpPr/>
          <p:nvPr/>
        </p:nvSpPr>
        <p:spPr>
          <a:xfrm>
            <a:off x="0" y="-20638"/>
            <a:ext cx="12192000" cy="849313"/>
          </a:xfrm>
          <a:prstGeom prst="rect">
            <a:avLst/>
          </a:prstGeom>
          <a:solidFill>
            <a:srgbClr val="308F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720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atin typeface="Georgia" panose="02040502050405020303" pitchFamily="18" charset="0"/>
              </a:rPr>
              <a:t>Contact Us</a:t>
            </a:r>
          </a:p>
        </p:txBody>
      </p:sp>
      <p:sp>
        <p:nvSpPr>
          <p:cNvPr id="17" name="TextBox 1">
            <a:extLst>
              <a:ext uri="{FF2B5EF4-FFF2-40B4-BE49-F238E27FC236}">
                <a16:creationId xmlns:a16="http://schemas.microsoft.com/office/drawing/2014/main" xmlns="" id="{E670A47F-2E33-49F5-B2F6-8D893C90B8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7650" y="1003300"/>
            <a:ext cx="4983163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dirty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hlinkClick r:id="rId3"/>
              </a:rPr>
              <a:t>www.insolvencyservices.in</a:t>
            </a:r>
            <a:endParaRPr lang="en-US" altLang="en-US" sz="2800" dirty="0">
              <a:solidFill>
                <a:schemeClr val="tx1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dirty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hlinkClick r:id="rId4"/>
              </a:rPr>
              <a:t>www.ascgroup.in</a:t>
            </a:r>
            <a:endParaRPr lang="en-US" altLang="en-US" sz="2800" dirty="0">
              <a:solidFill>
                <a:schemeClr val="tx1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 dirty="0">
              <a:solidFill>
                <a:schemeClr val="tx1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485FD318-ACDB-4FAD-A1D4-D6002BE813AE}"/>
              </a:ext>
            </a:extLst>
          </p:cNvPr>
          <p:cNvSpPr txBox="1"/>
          <p:nvPr/>
        </p:nvSpPr>
        <p:spPr>
          <a:xfrm>
            <a:off x="3498850" y="4077849"/>
            <a:ext cx="2597150" cy="1108075"/>
          </a:xfrm>
          <a:prstGeom prst="chevr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endParaRPr lang="en-US" sz="1100" b="1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eaLnBrk="1" hangingPunct="1">
              <a:defRPr/>
            </a:pPr>
            <a:r>
              <a:rPr lang="en-US" sz="1100" b="1">
                <a:solidFill>
                  <a:srgbClr val="000000"/>
                </a:solidFill>
                <a:latin typeface="Georgia" panose="02040502050405020303" pitchFamily="18" charset="0"/>
              </a:rPr>
              <a:t>Canada:</a:t>
            </a:r>
          </a:p>
          <a:p>
            <a:pPr eaLnBrk="1" hangingPunct="1">
              <a:defRPr/>
            </a:pPr>
            <a:r>
              <a:rPr lang="pt-BR" sz="1100">
                <a:solidFill>
                  <a:srgbClr val="000000"/>
                </a:solidFill>
                <a:latin typeface="Georgia" panose="02040502050405020303" pitchFamily="18" charset="0"/>
              </a:rPr>
              <a:t>885 Progress Ave Toronto</a:t>
            </a:r>
          </a:p>
          <a:p>
            <a:pPr eaLnBrk="1" hangingPunct="1">
              <a:defRPr/>
            </a:pPr>
            <a:r>
              <a:rPr lang="pt-BR" sz="1100">
                <a:solidFill>
                  <a:srgbClr val="000000"/>
                </a:solidFill>
                <a:latin typeface="Georgia" panose="02040502050405020303" pitchFamily="18" charset="0"/>
              </a:rPr>
              <a:t>Ontario M1H 3G3 Canada</a:t>
            </a:r>
            <a:endParaRPr lang="en-US" sz="1100">
              <a:solidFill>
                <a:srgbClr val="000000"/>
              </a:solidFill>
              <a:latin typeface="Georgia" panose="02040502050405020303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A4D28A3A-96AD-45B4-846B-37E36D6500B0}"/>
              </a:ext>
            </a:extLst>
          </p:cNvPr>
          <p:cNvSpPr txBox="1"/>
          <p:nvPr/>
        </p:nvSpPr>
        <p:spPr>
          <a:xfrm>
            <a:off x="7620954" y="2736136"/>
            <a:ext cx="2909887" cy="1108075"/>
          </a:xfrm>
          <a:prstGeom prst="chevr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1100" b="1" dirty="0">
                <a:solidFill>
                  <a:srgbClr val="000000"/>
                </a:solidFill>
                <a:latin typeface="Georgia" panose="02040502050405020303" pitchFamily="18" charset="0"/>
              </a:rPr>
              <a:t>Chennai:</a:t>
            </a:r>
          </a:p>
          <a:p>
            <a:pPr eaLnBrk="1" hangingPunct="1">
              <a:defRPr/>
            </a:pPr>
            <a:r>
              <a:rPr lang="en-US" sz="1100" dirty="0">
                <a:solidFill>
                  <a:srgbClr val="000000"/>
                </a:solidFill>
                <a:latin typeface="Georgia" panose="02040502050405020303" pitchFamily="18" charset="0"/>
              </a:rPr>
              <a:t>Level2 – 78/132</a:t>
            </a:r>
          </a:p>
          <a:p>
            <a:pPr eaLnBrk="1" hangingPunct="1">
              <a:defRPr/>
            </a:pPr>
            <a:r>
              <a:rPr lang="en-US" sz="1100" dirty="0">
                <a:solidFill>
                  <a:srgbClr val="000000"/>
                </a:solidFill>
                <a:latin typeface="Georgia" panose="02040502050405020303" pitchFamily="18" charset="0"/>
              </a:rPr>
              <a:t>Dr RK </a:t>
            </a:r>
            <a:r>
              <a:rPr lang="en-US" sz="1100" dirty="0" err="1">
                <a:solidFill>
                  <a:srgbClr val="000000"/>
                </a:solidFill>
                <a:latin typeface="Georgia" panose="02040502050405020303" pitchFamily="18" charset="0"/>
              </a:rPr>
              <a:t>salai</a:t>
            </a:r>
            <a:r>
              <a:rPr lang="en-US" sz="11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Georgia" panose="02040502050405020303" pitchFamily="18" charset="0"/>
              </a:rPr>
              <a:t>mylapore</a:t>
            </a:r>
            <a:endParaRPr lang="en-US" sz="110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eaLnBrk="1" hangingPunct="1">
              <a:defRPr/>
            </a:pPr>
            <a:r>
              <a:rPr lang="en-US" sz="1100" dirty="0">
                <a:solidFill>
                  <a:srgbClr val="000000"/>
                </a:solidFill>
                <a:latin typeface="Georgia" panose="02040502050405020303" pitchFamily="18" charset="0"/>
              </a:rPr>
              <a:t>Chennai Tamil Nadu 600004</a:t>
            </a:r>
          </a:p>
          <a:p>
            <a:pPr eaLnBrk="1" hangingPunct="1">
              <a:defRPr/>
            </a:pPr>
            <a:endParaRPr lang="en-US" sz="1100" dirty="0">
              <a:solidFill>
                <a:srgbClr val="000000"/>
              </a:solidFill>
              <a:latin typeface="Georgia" panose="02040502050405020303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93AD44DD-E74D-4028-984C-1A29FB61C354}"/>
              </a:ext>
            </a:extLst>
          </p:cNvPr>
          <p:cNvSpPr txBox="1"/>
          <p:nvPr/>
        </p:nvSpPr>
        <p:spPr>
          <a:xfrm>
            <a:off x="9198769" y="2720176"/>
            <a:ext cx="2909887" cy="1107996"/>
          </a:xfrm>
          <a:prstGeom prst="chevr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1100" b="1" dirty="0">
                <a:solidFill>
                  <a:srgbClr val="000000"/>
                </a:solidFill>
                <a:latin typeface="Georgia" panose="02040502050405020303" pitchFamily="18" charset="0"/>
              </a:rPr>
              <a:t>Bengaluru:</a:t>
            </a:r>
          </a:p>
          <a:p>
            <a:pPr eaLnBrk="1" hangingPunct="1">
              <a:defRPr/>
            </a:pPr>
            <a:r>
              <a:rPr lang="en-US" sz="1100" dirty="0">
                <a:solidFill>
                  <a:srgbClr val="000000"/>
                </a:solidFill>
                <a:latin typeface="Georgia" panose="02040502050405020303" pitchFamily="18" charset="0"/>
              </a:rPr>
              <a:t>4020, Second Floor,</a:t>
            </a:r>
          </a:p>
          <a:p>
            <a:pPr eaLnBrk="1" hangingPunct="1">
              <a:defRPr/>
            </a:pPr>
            <a:r>
              <a:rPr lang="en-US" sz="1100" dirty="0">
                <a:solidFill>
                  <a:srgbClr val="000000"/>
                </a:solidFill>
                <a:latin typeface="Georgia" panose="02040502050405020303" pitchFamily="18" charset="0"/>
              </a:rPr>
              <a:t>20</a:t>
            </a:r>
            <a:r>
              <a:rPr lang="en-US" sz="1100" baseline="30000" dirty="0">
                <a:solidFill>
                  <a:srgbClr val="000000"/>
                </a:solidFill>
                <a:latin typeface="Georgia" panose="02040502050405020303" pitchFamily="18" charset="0"/>
              </a:rPr>
              <a:t>th</a:t>
            </a:r>
            <a:r>
              <a:rPr lang="en-US" sz="1100" dirty="0">
                <a:solidFill>
                  <a:srgbClr val="000000"/>
                </a:solidFill>
                <a:latin typeface="Georgia" panose="02040502050405020303" pitchFamily="18" charset="0"/>
              </a:rPr>
              <a:t> Main, 6</a:t>
            </a:r>
            <a:r>
              <a:rPr lang="en-US" sz="1100" baseline="30000" dirty="0">
                <a:solidFill>
                  <a:srgbClr val="000000"/>
                </a:solidFill>
                <a:latin typeface="Georgia" panose="02040502050405020303" pitchFamily="18" charset="0"/>
              </a:rPr>
              <a:t>th</a:t>
            </a:r>
            <a:r>
              <a:rPr lang="en-US" sz="1100" dirty="0">
                <a:solidFill>
                  <a:srgbClr val="000000"/>
                </a:solidFill>
                <a:latin typeface="Georgia" panose="02040502050405020303" pitchFamily="18" charset="0"/>
              </a:rPr>
              <a:t> Block, Koramangala, Bengaluru- 560095</a:t>
            </a:r>
          </a:p>
          <a:p>
            <a:pPr eaLnBrk="1" hangingPunct="1">
              <a:defRPr/>
            </a:pPr>
            <a:endParaRPr lang="en-US" sz="1100" dirty="0">
              <a:solidFill>
                <a:srgbClr val="00000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7769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BAE13E46-9FC0-4084-94D5-0AAA4DD69E0B" descr="3D1274DD-A2AD-42DD-BF2E-A95B9B14B45A">
            <a:extLst>
              <a:ext uri="{FF2B5EF4-FFF2-40B4-BE49-F238E27FC236}">
                <a16:creationId xmlns:a16="http://schemas.microsoft.com/office/drawing/2014/main" xmlns="" id="{2DB00A7F-8168-47F8-A3BB-6C9EDDCDDE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" y="5435600"/>
            <a:ext cx="12190413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8A3816DC-4DF0-46CE-BC69-0CD26AFF1E97}"/>
              </a:ext>
            </a:extLst>
          </p:cNvPr>
          <p:cNvSpPr/>
          <p:nvPr/>
        </p:nvSpPr>
        <p:spPr>
          <a:xfrm>
            <a:off x="12700" y="-63060"/>
            <a:ext cx="12192000" cy="849313"/>
          </a:xfrm>
          <a:prstGeom prst="rect">
            <a:avLst/>
          </a:prstGeom>
          <a:solidFill>
            <a:srgbClr val="308F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atin typeface="Georgia" panose="02040502050405020303" pitchFamily="18" charset="0"/>
              </a:rPr>
              <a:t>Thank You</a:t>
            </a:r>
          </a:p>
        </p:txBody>
      </p:sp>
      <p:pic>
        <p:nvPicPr>
          <p:cNvPr id="37892" name="Picture 8">
            <a:extLst>
              <a:ext uri="{FF2B5EF4-FFF2-40B4-BE49-F238E27FC236}">
                <a16:creationId xmlns:a16="http://schemas.microsoft.com/office/drawing/2014/main" xmlns="" id="{60AE303A-D173-42EB-A6A9-40ED6A2E26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8482" y="1252001"/>
            <a:ext cx="8609013" cy="3630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555</Words>
  <Application>Microsoft Office PowerPoint</Application>
  <PresentationFormat>Widescreen</PresentationFormat>
  <Paragraphs>130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MS PGothic</vt:lpstr>
      <vt:lpstr>Arial</vt:lpstr>
      <vt:lpstr>Calibri</vt:lpstr>
      <vt:lpstr>Calibri Light</vt:lpstr>
      <vt:lpstr>Georgia</vt:lpstr>
      <vt:lpstr>Office Theme</vt:lpstr>
      <vt:lpstr>ASC Group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ASC Insolvency Services LLP</dc:title>
  <dc:creator>mahima tulsian</dc:creator>
  <cp:lastModifiedBy>Windows User</cp:lastModifiedBy>
  <cp:revision>46</cp:revision>
  <cp:lastPrinted>2020-03-12T10:38:10Z</cp:lastPrinted>
  <dcterms:created xsi:type="dcterms:W3CDTF">2020-03-12T10:36:19Z</dcterms:created>
  <dcterms:modified xsi:type="dcterms:W3CDTF">2020-06-02T08:17:51Z</dcterms:modified>
</cp:coreProperties>
</file>