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7" r:id="rId3"/>
    <p:sldId id="388" r:id="rId4"/>
    <p:sldId id="389" r:id="rId5"/>
    <p:sldId id="288" r:id="rId6"/>
    <p:sldId id="386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700E2A-1CE1-4F23-8DFC-E6ED42797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74DF38-325B-4B93-8D30-32726D68B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BDCD45-96DF-429A-9818-65A5E6BC8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870E33-448B-478D-819B-A4E9D46B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449E57-F69E-4427-B2E3-1D98F42E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8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990A06-A0C8-4BFA-B952-8BBB50169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8C5E7E2-918D-4C11-9643-5049B580B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49B923-0A88-4342-BA4B-5601C690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148A1A-034E-4F58-82A6-B26E8FE5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A7855B-E820-4C50-BA0B-9FA76C53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0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8EA0F02-7D12-4707-AC99-86F5F18D2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6110CCE-BB5F-4B0C-9DA0-D00443821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64029F-C906-4DBA-A952-0A2501F6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FE4F35-3EE2-401B-A0CA-44A19B9DD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1BBEFE-7853-4ACA-B70E-F32872CF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4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DB4C5E-1071-4F94-95DD-AB9D0EE2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2CE1F-2804-4A58-83F8-0B0119DA6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512F66-DC7F-4391-9960-177E6190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6AF7FB-693D-46D7-8102-D8AD84DC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ED19CF-E7C7-4BC3-9E77-A92D1F55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2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DB44E2-6813-4B8B-ABEB-0433EAA3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C218B3-B7DF-41CE-9B32-70C8C8D23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266A84-BAF3-4CC0-9B47-E9746B6D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A3089B-B22C-49FB-BEB0-23D1B7B0F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C08B9B-992F-42B7-9433-A8A28474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0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FEB07-9CB4-4A30-A884-B61E15DBA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4F7830-1F29-4EA4-A354-798938AAC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6C675B-1487-4AB4-BA7E-84A7F964E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982164-0E8B-4E81-866F-E43AD982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8838F9-2BBF-441A-BDC2-B3A546DA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C0DEE5-8AA3-41BA-8657-E653B0D9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2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220C38-2423-4CB0-9CAE-8CEC6B6F9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725ACA-17AA-4D60-A5F9-43B42E5A1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ACE546-0421-4F91-9AFE-5CAABDBE1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778B4DD-6B95-40AB-83AE-8EB94BB8D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C7291C0-C16C-44C5-9C36-A2297B521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8063B7F-CEB5-40A4-AFBD-0D9E7080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F34044-4382-4B7A-AD19-C57B4AFF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5EDAA80-FB86-44E3-ACD8-D3B5E8D7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6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200ED-CA32-40A4-B046-0A5C7CAD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E2AA53-3AC0-406E-9FD5-C2F6A9656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A75D66E-00C3-433A-B736-A0A17904F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515C01-526D-4E4B-B304-9CC75C29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8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7D4CD6B-4F75-4773-8C52-5A55B5F4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91B13B7-59C0-4686-9C28-C0F1E4C40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EF0E42-52C6-4500-BF61-14F45AB2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FDCA4-8EDC-4E29-BB1D-D1411CBD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96273A-B479-4B6E-B901-AF0D96B49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517755B-6E0D-4B45-8E46-389F2A99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7FA547-BF26-4475-9471-1E9188580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1A5B45-2F06-4ED3-9474-0903FB927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B67725-25BF-4F10-8254-9DE0CB1EE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7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60284-601F-4D57-A98C-F5EF0881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A93D8F4-4EB4-4B73-8BD7-BEDC91794B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111964A-9A3C-44BD-86CA-7877C4A85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9475233-2BD8-4920-87B6-60B5DBBC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201C06-1155-4934-A66F-401A9798A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7FBA63-8A45-4A81-B83F-44FAF56E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0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C43747A-899C-423E-A51D-EA20E5EC1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B4417C-E851-4101-865F-5C9A7A7B2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5C164C-B3E1-408B-8BF6-FD7348BE2C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BA7AA-8043-479D-958C-21B8D5A59ED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8104E4-859D-45BC-8AA7-7A547C56C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A0546D-5AAA-449E-B424-0A6486DFF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13D78-D439-4D77-94F0-B5AA136AB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olvencyservices.i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ascgroup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20D5D19D-0789-4518-B5DC-D47ADF69D2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08586F-8576-4DAF-8D16-556F9AC93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203" y="2275449"/>
            <a:ext cx="4480924" cy="2307101"/>
          </a:xfrm>
        </p:spPr>
        <p:txBody>
          <a:bodyPr anchor="t">
            <a:normAutofit/>
          </a:bodyPr>
          <a:lstStyle/>
          <a:p>
            <a:r>
              <a:rPr lang="en-US" sz="5400" b="1" u="sng" dirty="0">
                <a:solidFill>
                  <a:schemeClr val="accent1">
                    <a:lumMod val="50000"/>
                  </a:schemeClr>
                </a:solidFill>
              </a:rPr>
              <a:t>ASC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F91820-C171-47B2-8145-56D644ECC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6036" y="3586003"/>
            <a:ext cx="4182283" cy="534572"/>
          </a:xfrm>
        </p:spPr>
        <p:txBody>
          <a:bodyPr anchor="b">
            <a:normAutofit/>
          </a:bodyPr>
          <a:lstStyle/>
          <a:p>
            <a:pPr algn="r"/>
            <a:r>
              <a:rPr lang="en-US" sz="2000" dirty="0"/>
              <a:t>- A twenty-five year old firm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4C61A62-67FB-4278-A0E9-5AEB988059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27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5517123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7858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</a:t>
            </a:r>
            <a:r>
              <a:rPr lang="en-US" sz="3200" b="1" dirty="0" smtClean="0">
                <a:latin typeface="Georgia" panose="02040502050405020303" pitchFamily="18" charset="0"/>
              </a:rPr>
              <a:t>Liquidation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842674"/>
              </p:ext>
            </p:extLst>
          </p:nvPr>
        </p:nvGraphicFramePr>
        <p:xfrm>
          <a:off x="702795" y="1020763"/>
          <a:ext cx="10902017" cy="4411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329"/>
                <a:gridCol w="5640258"/>
                <a:gridCol w="4553430"/>
              </a:tblGrid>
              <a:tr h="35041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of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</a:tr>
              <a:tr h="4459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Commencement of </a:t>
                      </a:r>
                      <a:r>
                        <a:rPr lang="en-US" sz="1600" dirty="0" smtClean="0"/>
                        <a:t>Liquidation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and </a:t>
                      </a:r>
                      <a:r>
                        <a:rPr lang="en-US" sz="1600" dirty="0" smtClean="0"/>
                        <a:t>appointment of </a:t>
                      </a:r>
                      <a:r>
                        <a:rPr lang="en-US" sz="1600" dirty="0" smtClean="0"/>
                        <a:t>Liquidator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554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 to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IPA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 of appointment of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Liquidator</a:t>
                      </a:r>
                      <a:endParaRPr lang="en-US" sz="1600" dirty="0"/>
                    </a:p>
                  </a:txBody>
                  <a:tcPr/>
                </a:tc>
              </a:tr>
              <a:tr h="4549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Public announcement inviting claims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</a:t>
                      </a:r>
                      <a:r>
                        <a:rPr lang="en-US" sz="1600" dirty="0" smtClean="0"/>
                        <a:t>5 </a:t>
                      </a:r>
                      <a:r>
                        <a:rPr lang="en-US" sz="1600" dirty="0" smtClean="0"/>
                        <a:t>days of appointment of </a:t>
                      </a:r>
                      <a:r>
                        <a:rPr lang="en-US" sz="1600" dirty="0" smtClean="0"/>
                        <a:t>liquidator</a:t>
                      </a:r>
                      <a:endParaRPr lang="en-US" sz="1600" dirty="0"/>
                    </a:p>
                  </a:txBody>
                  <a:tcPr/>
                </a:tc>
              </a:tr>
              <a:tr h="4239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</a:t>
                      </a:r>
                      <a:r>
                        <a:rPr lang="en-US" sz="1600" baseline="0" dirty="0" smtClean="0"/>
                        <a:t> to </a:t>
                      </a:r>
                      <a:r>
                        <a:rPr lang="en-US" sz="1600" baseline="0" dirty="0" smtClean="0"/>
                        <a:t>IPA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</a:t>
                      </a:r>
                      <a:r>
                        <a:rPr lang="en-US" sz="1600" baseline="0" dirty="0" smtClean="0"/>
                        <a:t> days of making Public Announcement</a:t>
                      </a:r>
                      <a:endParaRPr lang="en-US" sz="1600" dirty="0"/>
                    </a:p>
                  </a:txBody>
                  <a:tcPr/>
                </a:tc>
              </a:tr>
              <a:tr h="3865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Intimation to</a:t>
                      </a:r>
                      <a:r>
                        <a:rPr lang="en-US" sz="1600" baseline="0" dirty="0" smtClean="0"/>
                        <a:t> IBBI through </a:t>
                      </a:r>
                      <a:r>
                        <a:rPr lang="en-US" sz="1600" baseline="0" dirty="0" smtClean="0"/>
                        <a:t>mail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</a:t>
                      </a:r>
                      <a:r>
                        <a:rPr lang="en-US" sz="1600" baseline="0" dirty="0" smtClean="0"/>
                        <a:t> soon as possible</a:t>
                      </a:r>
                      <a:endParaRPr lang="en-US" sz="1600" dirty="0"/>
                    </a:p>
                  </a:txBody>
                  <a:tcPr/>
                </a:tc>
              </a:tr>
              <a:tr h="4696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Appointment of Registered Valuers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Liquidation Commencement Date</a:t>
                      </a:r>
                      <a:endParaRPr lang="en-US" sz="1600" dirty="0"/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Disclosure</a:t>
                      </a:r>
                      <a:r>
                        <a:rPr lang="en-US" sz="1600" baseline="0" dirty="0" smtClean="0"/>
                        <a:t> to IPA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 days of appointment of Valuers</a:t>
                      </a:r>
                      <a:endParaRPr lang="en-US" sz="1600" dirty="0"/>
                    </a:p>
                  </a:txBody>
                  <a:tcPr/>
                </a:tc>
              </a:tr>
              <a:tr h="4696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of claim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30 days of Liquidation Commencement Date</a:t>
                      </a:r>
                      <a:endParaRPr lang="en-US" sz="1600" dirty="0"/>
                    </a:p>
                  </a:txBody>
                  <a:tcPr/>
                </a:tc>
              </a:tr>
              <a:tr h="5182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Intimation of decision on relinquishment of security interest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Within 30 days of Liquidation Commencement Date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22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544966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40882"/>
              </p:ext>
            </p:extLst>
          </p:nvPr>
        </p:nvGraphicFramePr>
        <p:xfrm>
          <a:off x="595218" y="1019505"/>
          <a:ext cx="10807888" cy="4335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699"/>
                <a:gridCol w="5056095"/>
                <a:gridCol w="5056094"/>
              </a:tblGrid>
              <a:tr h="43118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of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</a:tr>
              <a:tr h="41845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Withdrawal/ modification of claim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14 days of submission of claim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Verification of claims received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30 days from the last date for receipt of claims</a:t>
                      </a:r>
                      <a:endParaRPr lang="en-US" sz="1600" dirty="0"/>
                    </a:p>
                  </a:txBody>
                  <a:tcPr/>
                </a:tc>
              </a:tr>
              <a:tr h="435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Constitution of Stakeholders</a:t>
                      </a:r>
                      <a:r>
                        <a:rPr lang="en-US" sz="1600" baseline="0" dirty="0" smtClean="0"/>
                        <a:t> Constitution Committee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60 days of LCD</a:t>
                      </a:r>
                      <a:endParaRPr lang="en-US" sz="1600" dirty="0"/>
                    </a:p>
                  </a:txBody>
                  <a:tcPr/>
                </a:tc>
              </a:tr>
              <a:tr h="4105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Intimation about decision of acceptance/ rejection of claim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 days of admission or rejection of claim </a:t>
                      </a:r>
                      <a:endParaRPr lang="en-US" sz="1600" dirty="0"/>
                    </a:p>
                  </a:txBody>
                  <a:tcPr/>
                </a:tc>
              </a:tr>
              <a:tr h="4840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Filing the list of stakeholders and announcement to public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45 days from the last date of receipt of claims 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Appeal by a creditor against the decision of the liquidator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14 days of receipt of such decision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Preliminary report to the AA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75 days of Liquidation</a:t>
                      </a:r>
                      <a:r>
                        <a:rPr lang="en-US" sz="1600" baseline="0" dirty="0" smtClean="0"/>
                        <a:t> Commencement Date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Asset memorandum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Within 75 days of Liquidation</a:t>
                      </a:r>
                      <a:r>
                        <a:rPr lang="en-US" sz="1600" baseline="0" dirty="0" smtClean="0"/>
                        <a:t> Commencement Date</a:t>
                      </a:r>
                      <a:endParaRPr lang="en-US" sz="1600" dirty="0" smtClean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Progress report in case of cessation of liquidator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Within 15 days of cessation as liquidator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7858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</a:t>
            </a:r>
            <a:r>
              <a:rPr lang="en-US" sz="3200" b="1" dirty="0" smtClean="0">
                <a:latin typeface="Georgia" panose="02040502050405020303" pitchFamily="18" charset="0"/>
              </a:rPr>
              <a:t>Liquidation</a:t>
            </a:r>
            <a:endParaRPr lang="en-US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76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570388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188986"/>
              </p:ext>
            </p:extLst>
          </p:nvPr>
        </p:nvGraphicFramePr>
        <p:xfrm>
          <a:off x="595218" y="1019505"/>
          <a:ext cx="10500659" cy="3757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17"/>
                <a:gridCol w="5459506"/>
                <a:gridCol w="4426136"/>
              </a:tblGrid>
              <a:tr h="43118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 of 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Timeline</a:t>
                      </a:r>
                      <a:endParaRPr lang="en-US" sz="1600" dirty="0"/>
                    </a:p>
                  </a:txBody>
                  <a:tcPr/>
                </a:tc>
              </a:tr>
              <a:tr h="3915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of progress reports to AA; Asset Sale report to be enclosed with every Progress Report, if sales are made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Within 15 days from the end of each quarter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Audited accounts of liquidator's receipt &amp; payments for the financial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baseline="0" dirty="0" smtClean="0"/>
                        <a:t> April</a:t>
                      </a:r>
                      <a:endParaRPr lang="en-US" sz="1600" dirty="0"/>
                    </a:p>
                  </a:txBody>
                  <a:tcPr/>
                </a:tc>
              </a:tr>
              <a:tr h="3763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Information to secured creditors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21 days of receipt of intimation from secured creditor</a:t>
                      </a:r>
                      <a:endParaRPr lang="en-US" sz="1600" dirty="0"/>
                    </a:p>
                  </a:txBody>
                  <a:tcPr/>
                </a:tc>
              </a:tr>
              <a:tr h="4777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Application to AA for Disclaimer of onerous property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 6 months from the Liquidation</a:t>
                      </a:r>
                      <a:r>
                        <a:rPr lang="en-US" sz="1600" baseline="0" dirty="0" smtClean="0"/>
                        <a:t> Commencement Date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Notice to persons interested in the onerous property or contract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 least 7 days before making an application to AA for disclosure</a:t>
                      </a:r>
                      <a:endParaRPr lang="en-US" sz="1600" dirty="0"/>
                    </a:p>
                  </a:txBody>
                  <a:tcPr/>
                </a:tc>
              </a:tr>
              <a:tr h="4311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Liquidation of corporate debtor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Within</a:t>
                      </a:r>
                      <a:r>
                        <a:rPr lang="en-US" sz="1600" baseline="0" dirty="0" smtClean="0"/>
                        <a:t> one year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7858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Georgia" panose="02040502050405020303" pitchFamily="18" charset="0"/>
              </a:rPr>
              <a:t>Timeline of </a:t>
            </a:r>
            <a:r>
              <a:rPr lang="en-US" sz="3200" b="1" dirty="0" smtClean="0">
                <a:latin typeface="Georgia" panose="02040502050405020303" pitchFamily="18" charset="0"/>
              </a:rPr>
              <a:t>Liquidation</a:t>
            </a:r>
            <a:endParaRPr lang="en-US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33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>
            <a:extLst>
              <a:ext uri="{FF2B5EF4-FFF2-40B4-BE49-F238E27FC236}">
                <a16:creationId xmlns:a16="http://schemas.microsoft.com/office/drawing/2014/main" xmlns="" id="{7A034ABA-C380-4715-9429-EBA355B27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2788" y="6415088"/>
            <a:ext cx="74009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308FBA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Comprehensive Solutions for Complex Matters</a:t>
            </a:r>
          </a:p>
        </p:txBody>
      </p:sp>
      <p:pic>
        <p:nvPicPr>
          <p:cNvPr id="6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F3009CE4-8B36-4D2B-BF31-7A49C0C8D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5449668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F406A5-8667-43E0-8D3F-E4EFF526F28B}"/>
              </a:ext>
            </a:extLst>
          </p:cNvPr>
          <p:cNvSpPr txBox="1">
            <a:spLocks noChangeArrowheads="1"/>
          </p:cNvSpPr>
          <p:nvPr/>
        </p:nvSpPr>
        <p:spPr>
          <a:xfrm>
            <a:off x="1924050" y="171450"/>
            <a:ext cx="805815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>
                <a:solidFill>
                  <a:schemeClr val="bg1"/>
                </a:solidFill>
                <a:latin typeface="Georgia" panose="02040502050405020303" pitchFamily="18" charset="0"/>
              </a:rPr>
              <a:t>Contact Us </a:t>
            </a:r>
          </a:p>
        </p:txBody>
      </p:sp>
      <p:sp>
        <p:nvSpPr>
          <p:cNvPr id="8" name="Pentagon 8">
            <a:extLst>
              <a:ext uri="{FF2B5EF4-FFF2-40B4-BE49-F238E27FC236}">
                <a16:creationId xmlns:a16="http://schemas.microsoft.com/office/drawing/2014/main" xmlns="" id="{7AB8B87B-FB20-4DFF-BF58-3051707E634E}"/>
              </a:ext>
            </a:extLst>
          </p:cNvPr>
          <p:cNvSpPr/>
          <p:nvPr/>
        </p:nvSpPr>
        <p:spPr>
          <a:xfrm>
            <a:off x="330200" y="1576388"/>
            <a:ext cx="1981200" cy="762000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Georgia" panose="02040502050405020303" pitchFamily="18" charset="0"/>
              </a:rPr>
              <a:t>Registered Office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CEF4254-1A80-46FD-A807-31507E67D672}"/>
              </a:ext>
            </a:extLst>
          </p:cNvPr>
          <p:cNvSpPr txBox="1"/>
          <p:nvPr/>
        </p:nvSpPr>
        <p:spPr>
          <a:xfrm>
            <a:off x="1741488" y="1328738"/>
            <a:ext cx="3352800" cy="127793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Delhi Office: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73, National Park, Lajpat Nagar IV,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New Delhi -110024(INDIA)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Tel: +91-11-41729056/7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      +91-11-41601289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Pentagon 13">
            <a:extLst>
              <a:ext uri="{FF2B5EF4-FFF2-40B4-BE49-F238E27FC236}">
                <a16:creationId xmlns:a16="http://schemas.microsoft.com/office/drawing/2014/main" xmlns="" id="{BA93E2BB-3A6A-46C0-A7E2-3EF2905277FA}"/>
              </a:ext>
            </a:extLst>
          </p:cNvPr>
          <p:cNvSpPr/>
          <p:nvPr/>
        </p:nvSpPr>
        <p:spPr>
          <a:xfrm>
            <a:off x="330200" y="2919413"/>
            <a:ext cx="1981200" cy="762000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Georgia" panose="02040502050405020303" pitchFamily="18" charset="0"/>
              </a:rPr>
              <a:t>Branch Office</a:t>
            </a:r>
          </a:p>
        </p:txBody>
      </p:sp>
      <p:sp>
        <p:nvSpPr>
          <p:cNvPr id="11" name="Pentagon 14">
            <a:extLst>
              <a:ext uri="{FF2B5EF4-FFF2-40B4-BE49-F238E27FC236}">
                <a16:creationId xmlns:a16="http://schemas.microsoft.com/office/drawing/2014/main" xmlns="" id="{484D4988-F6B8-4D1F-B4EC-58B94754E0A5}"/>
              </a:ext>
            </a:extLst>
          </p:cNvPr>
          <p:cNvSpPr/>
          <p:nvPr/>
        </p:nvSpPr>
        <p:spPr>
          <a:xfrm>
            <a:off x="330200" y="4237038"/>
            <a:ext cx="1981200" cy="849312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Georgia" panose="02040502050405020303" pitchFamily="18" charset="0"/>
              </a:rPr>
              <a:t>International Branch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9C69DD5-B65D-4A16-AE3A-2D00EFFA575D}"/>
              </a:ext>
            </a:extLst>
          </p:cNvPr>
          <p:cNvSpPr txBox="1"/>
          <p:nvPr/>
        </p:nvSpPr>
        <p:spPr>
          <a:xfrm>
            <a:off x="1474618" y="2763838"/>
            <a:ext cx="3930650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>
                <a:solidFill>
                  <a:srgbClr val="000000"/>
                </a:solidFill>
                <a:latin typeface="Georgia" panose="02040502050405020303" pitchFamily="18" charset="0"/>
              </a:rPr>
              <a:t>Gurgaon: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605 Suncity Business Tower 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Golf Course Road, Sector 54,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Gurgaon, Haryana - 122002</a:t>
            </a:r>
          </a:p>
          <a:p>
            <a:pPr eaLnBrk="1" hangingPunct="1">
              <a:defRPr/>
            </a:pPr>
            <a:r>
              <a:rPr lang="en-US" sz="1100">
                <a:solidFill>
                  <a:srgbClr val="000000"/>
                </a:solidFill>
                <a:latin typeface="Georgia" panose="02040502050405020303" pitchFamily="18" charset="0"/>
              </a:rPr>
              <a:t>Tel: +91-1124-4245110/116</a:t>
            </a:r>
          </a:p>
          <a:p>
            <a:pPr eaLnBrk="1" hangingPunct="1">
              <a:defRPr/>
            </a:pPr>
            <a:endParaRPr lang="en-US" sz="11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97500A9-E5FF-4DDC-8A22-0A11DD36E3E2}"/>
              </a:ext>
            </a:extLst>
          </p:cNvPr>
          <p:cNvSpPr txBox="1"/>
          <p:nvPr/>
        </p:nvSpPr>
        <p:spPr>
          <a:xfrm>
            <a:off x="3625069" y="2744867"/>
            <a:ext cx="3367088" cy="1107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Mumbai: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Sagartech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 Plaza, B-Wing, Office No. 605, </a:t>
            </a: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Sakinaka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  <a:ea typeface="MS PGothic" panose="020B0600070205080204" pitchFamily="34" charset="-128"/>
              </a:rPr>
              <a:t>, Andheri (East), Mumbai- 400072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  <a:ea typeface="MS PGothic" panose="020B0600070205080204" pitchFamily="34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5AFF5B2-2499-4E2A-9DA3-09E7DAF0B296}"/>
              </a:ext>
            </a:extLst>
          </p:cNvPr>
          <p:cNvSpPr txBox="1"/>
          <p:nvPr/>
        </p:nvSpPr>
        <p:spPr>
          <a:xfrm>
            <a:off x="5986892" y="2734469"/>
            <a:ext cx="2909887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Noida: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C -100, Sector 2, 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Noida-201301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Tel: +91-120-4729400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59538A5-0EF8-4E27-A2B7-9FC0940FDEE6}"/>
              </a:ext>
            </a:extLst>
          </p:cNvPr>
          <p:cNvSpPr txBox="1"/>
          <p:nvPr/>
        </p:nvSpPr>
        <p:spPr>
          <a:xfrm>
            <a:off x="1539875" y="4075052"/>
            <a:ext cx="2597150" cy="1107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endParaRPr lang="en-US" sz="1100" b="1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Singapore: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One Raffles Place, Tower 1, 27-03, Singapore- 048616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541CA9-4C31-4288-BA6E-E58E56141C65}"/>
              </a:ext>
            </a:extLst>
          </p:cNvPr>
          <p:cNvSpPr/>
          <p:nvPr/>
        </p:nvSpPr>
        <p:spPr>
          <a:xfrm>
            <a:off x="0" y="-20638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Georgia" panose="02040502050405020303" pitchFamily="18" charset="0"/>
              </a:rPr>
              <a:t>Contact Us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xmlns="" id="{E670A47F-2E33-49F5-B2F6-8D893C90B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650" y="1003300"/>
            <a:ext cx="49831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hlinkClick r:id="rId3"/>
              </a:rPr>
              <a:t>www.insolvencyservices.in</a:t>
            </a: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hlinkClick r:id="rId4"/>
              </a:rPr>
              <a:t>www.ascgroup.in</a:t>
            </a: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85FD318-ACDB-4FAD-A1D4-D6002BE813AE}"/>
              </a:ext>
            </a:extLst>
          </p:cNvPr>
          <p:cNvSpPr txBox="1"/>
          <p:nvPr/>
        </p:nvSpPr>
        <p:spPr>
          <a:xfrm>
            <a:off x="3498850" y="4077849"/>
            <a:ext cx="2597150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endParaRPr lang="en-US" sz="1100" b="1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en-US" sz="1100" b="1">
                <a:solidFill>
                  <a:srgbClr val="000000"/>
                </a:solidFill>
                <a:latin typeface="Georgia" panose="02040502050405020303" pitchFamily="18" charset="0"/>
              </a:rPr>
              <a:t>Canada:</a:t>
            </a:r>
          </a:p>
          <a:p>
            <a:pPr eaLnBrk="1" hangingPunct="1">
              <a:defRPr/>
            </a:pPr>
            <a:r>
              <a:rPr lang="pt-BR" sz="1100">
                <a:solidFill>
                  <a:srgbClr val="000000"/>
                </a:solidFill>
                <a:latin typeface="Georgia" panose="02040502050405020303" pitchFamily="18" charset="0"/>
              </a:rPr>
              <a:t>885 Progress Ave Toronto</a:t>
            </a:r>
          </a:p>
          <a:p>
            <a:pPr eaLnBrk="1" hangingPunct="1">
              <a:defRPr/>
            </a:pPr>
            <a:r>
              <a:rPr lang="pt-BR" sz="1100">
                <a:solidFill>
                  <a:srgbClr val="000000"/>
                </a:solidFill>
                <a:latin typeface="Georgia" panose="02040502050405020303" pitchFamily="18" charset="0"/>
              </a:rPr>
              <a:t>Ontario M1H 3G3 Canada</a:t>
            </a:r>
            <a:endParaRPr lang="en-US" sz="110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4D28A3A-96AD-45B4-846B-37E36D6500B0}"/>
              </a:ext>
            </a:extLst>
          </p:cNvPr>
          <p:cNvSpPr txBox="1"/>
          <p:nvPr/>
        </p:nvSpPr>
        <p:spPr>
          <a:xfrm>
            <a:off x="7620954" y="2736136"/>
            <a:ext cx="2909887" cy="1108075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Chennai: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Level2 – 78/132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Dr RK </a:t>
            </a: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</a:rPr>
              <a:t>salai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Georgia" panose="02040502050405020303" pitchFamily="18" charset="0"/>
              </a:rPr>
              <a:t>mylapore</a:t>
            </a: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Chennai Tamil Nadu 600004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3AD44DD-E74D-4028-984C-1A29FB61C354}"/>
              </a:ext>
            </a:extLst>
          </p:cNvPr>
          <p:cNvSpPr txBox="1"/>
          <p:nvPr/>
        </p:nvSpPr>
        <p:spPr>
          <a:xfrm>
            <a:off x="9198769" y="2720176"/>
            <a:ext cx="2909887" cy="110799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>
                <a:solidFill>
                  <a:srgbClr val="000000"/>
                </a:solidFill>
                <a:latin typeface="Georgia" panose="02040502050405020303" pitchFamily="18" charset="0"/>
              </a:rPr>
              <a:t>Bengaluru: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4020, Second Floor,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20</a:t>
            </a:r>
            <a:r>
              <a:rPr lang="en-US" sz="11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th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Main, 6</a:t>
            </a:r>
            <a:r>
              <a:rPr lang="en-US" sz="11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th</a:t>
            </a:r>
            <a:r>
              <a:rPr lang="en-US" sz="1100" dirty="0">
                <a:solidFill>
                  <a:srgbClr val="000000"/>
                </a:solidFill>
                <a:latin typeface="Georgia" panose="02040502050405020303" pitchFamily="18" charset="0"/>
              </a:rPr>
              <a:t> Block, Koramangala, Bengaluru- 560095</a:t>
            </a:r>
          </a:p>
          <a:p>
            <a:pPr eaLnBrk="1" hangingPunct="1">
              <a:defRPr/>
            </a:pPr>
            <a:endParaRPr lang="en-US" sz="11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6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BAE13E46-9FC0-4084-94D5-0AAA4DD69E0B" descr="3D1274DD-A2AD-42DD-BF2E-A95B9B14B45A">
            <a:extLst>
              <a:ext uri="{FF2B5EF4-FFF2-40B4-BE49-F238E27FC236}">
                <a16:creationId xmlns:a16="http://schemas.microsoft.com/office/drawing/2014/main" xmlns="" id="{2DB00A7F-8168-47F8-A3BB-6C9EDDCDD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5435600"/>
            <a:ext cx="121904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A3816DC-4DF0-46CE-BC69-0CD26AFF1E97}"/>
              </a:ext>
            </a:extLst>
          </p:cNvPr>
          <p:cNvSpPr/>
          <p:nvPr/>
        </p:nvSpPr>
        <p:spPr>
          <a:xfrm>
            <a:off x="12700" y="-63060"/>
            <a:ext cx="12192000" cy="849313"/>
          </a:xfrm>
          <a:prstGeom prst="rect">
            <a:avLst/>
          </a:prstGeom>
          <a:solidFill>
            <a:srgbClr val="308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Georgia" panose="02040502050405020303" pitchFamily="18" charset="0"/>
              </a:rPr>
              <a:t>Thank You</a:t>
            </a:r>
          </a:p>
        </p:txBody>
      </p:sp>
      <p:pic>
        <p:nvPicPr>
          <p:cNvPr id="37892" name="Picture 8">
            <a:extLst>
              <a:ext uri="{FF2B5EF4-FFF2-40B4-BE49-F238E27FC236}">
                <a16:creationId xmlns:a16="http://schemas.microsoft.com/office/drawing/2014/main" xmlns="" id="{60AE303A-D173-42EB-A6A9-40ED6A2E2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482" y="1252001"/>
            <a:ext cx="8609013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555</Words>
  <Application>Microsoft Office PowerPoint</Application>
  <PresentationFormat>Widescreen</PresentationFormat>
  <Paragraphs>130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PGothic</vt:lpstr>
      <vt:lpstr>Arial</vt:lpstr>
      <vt:lpstr>Calibri</vt:lpstr>
      <vt:lpstr>Calibri Light</vt:lpstr>
      <vt:lpstr>Georgia</vt:lpstr>
      <vt:lpstr>Office Theme</vt:lpstr>
      <vt:lpstr>ASC Group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 Insolvency Services LLP</dc:title>
  <dc:creator>mahima tulsian</dc:creator>
  <cp:lastModifiedBy>Windows User</cp:lastModifiedBy>
  <cp:revision>46</cp:revision>
  <cp:lastPrinted>2020-03-12T10:38:10Z</cp:lastPrinted>
  <dcterms:created xsi:type="dcterms:W3CDTF">2020-03-12T10:36:19Z</dcterms:created>
  <dcterms:modified xsi:type="dcterms:W3CDTF">2020-06-02T08:17:51Z</dcterms:modified>
</cp:coreProperties>
</file>