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413" r:id="rId2"/>
    <p:sldId id="399" r:id="rId3"/>
    <p:sldId id="409" r:id="rId4"/>
    <p:sldId id="400" r:id="rId5"/>
    <p:sldId id="401" r:id="rId6"/>
    <p:sldId id="410" r:id="rId7"/>
    <p:sldId id="403" r:id="rId8"/>
    <p:sldId id="404" r:id="rId9"/>
    <p:sldId id="411" r:id="rId10"/>
    <p:sldId id="405" r:id="rId11"/>
    <p:sldId id="412" r:id="rId12"/>
    <p:sldId id="408" r:id="rId13"/>
    <p:sldId id="407" r:id="rId14"/>
    <p:sldId id="414" r:id="rId15"/>
    <p:sldId id="415" r:id="rId16"/>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34" autoAdjust="0"/>
    <p:restoredTop sz="94428" autoAdjust="0"/>
  </p:normalViewPr>
  <p:slideViewPr>
    <p:cSldViewPr snapToGrid="0">
      <p:cViewPr varScale="1">
        <p:scale>
          <a:sx n="67" d="100"/>
          <a:sy n="67" d="100"/>
        </p:scale>
        <p:origin x="792" y="6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976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22F675-4C6A-4B9A-82FF-032A78CA71F3}"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IN"/>
        </a:p>
      </dgm:t>
    </dgm:pt>
    <dgm:pt modelId="{6917A5F6-C2B0-4B3A-80EF-C75F3B72450D}">
      <dgm:prSet phldrT="[Text]" custT="1"/>
      <dgm:spPr>
        <a:solidFill>
          <a:schemeClr val="accent1">
            <a:lumMod val="50000"/>
          </a:schemeClr>
        </a:solidFill>
      </dgm:spPr>
      <dgm:t>
        <a:bodyPr/>
        <a:lstStyle/>
        <a:p>
          <a:pPr algn="just"/>
          <a:r>
            <a:rPr lang="en-US" sz="2000" b="1" u="none" dirty="0">
              <a:solidFill>
                <a:schemeClr val="bg1"/>
              </a:solidFill>
              <a:latin typeface="Cambria" panose="02040503050406030204" pitchFamily="18" charset="0"/>
              <a:ea typeface="Cambria" panose="02040503050406030204" pitchFamily="18" charset="0"/>
              <a:cs typeface="Times New Roman" panose="02020603050405020304" pitchFamily="18" charset="0"/>
            </a:rPr>
            <a:t>Whether to do recovery of NPA amount under SARFAESI or resolution under Insolvency and Bankruptcy Code, 2016 (IBC) ?</a:t>
          </a:r>
          <a:endParaRPr lang="en-IN" sz="2000" u="none" dirty="0">
            <a:solidFill>
              <a:schemeClr val="bg1"/>
            </a:solidFill>
            <a:latin typeface="Cambria" panose="02040503050406030204" pitchFamily="18" charset="0"/>
            <a:ea typeface="Cambria" panose="02040503050406030204" pitchFamily="18" charset="0"/>
          </a:endParaRPr>
        </a:p>
      </dgm:t>
    </dgm:pt>
    <dgm:pt modelId="{75A374F3-5FC7-4099-9963-4FA631546593}" type="parTrans" cxnId="{F2F70040-C11F-4680-B626-4E7E0908BB14}">
      <dgm:prSet/>
      <dgm:spPr/>
      <dgm:t>
        <a:bodyPr/>
        <a:lstStyle/>
        <a:p>
          <a:endParaRPr lang="en-IN"/>
        </a:p>
      </dgm:t>
    </dgm:pt>
    <dgm:pt modelId="{42D74C08-7867-4DB5-B393-66CCF6A708C0}" type="sibTrans" cxnId="{F2F70040-C11F-4680-B626-4E7E0908BB14}">
      <dgm:prSet/>
      <dgm:spPr/>
      <dgm:t>
        <a:bodyPr/>
        <a:lstStyle/>
        <a:p>
          <a:endParaRPr lang="en-IN"/>
        </a:p>
      </dgm:t>
    </dgm:pt>
    <dgm:pt modelId="{DA437610-E087-4706-9EE7-CA6C959AA152}">
      <dgm:prSet phldrT="[Text]"/>
      <dgm:spPr/>
      <dgm:t>
        <a:bodyPr/>
        <a:lstStyle/>
        <a:p>
          <a:pPr algn="just">
            <a:buFont typeface="Wingdings" panose="05000000000000000000" pitchFamily="2" charset="2"/>
            <a:buChar char="v"/>
          </a:pPr>
          <a:r>
            <a:rPr lang="en-US" dirty="0">
              <a:latin typeface="Cambria" panose="02040503050406030204" pitchFamily="18" charset="0"/>
              <a:ea typeface="Cambria" panose="02040503050406030204" pitchFamily="18" charset="0"/>
              <a:cs typeface="Times New Roman" panose="02020603050405020304" pitchFamily="18" charset="0"/>
            </a:rPr>
            <a:t>The intent of IBC is to protect enterprise value or economic value of the unit, and resolve a stressed asset which has potential to be revived. Hundreds of employees &amp; suppliers of goods and services are dependent on a corporate debtor</a:t>
          </a:r>
          <a:endParaRPr lang="en-IN" dirty="0">
            <a:latin typeface="Cambria" panose="02040503050406030204" pitchFamily="18" charset="0"/>
            <a:ea typeface="Cambria" panose="02040503050406030204" pitchFamily="18" charset="0"/>
          </a:endParaRPr>
        </a:p>
      </dgm:t>
    </dgm:pt>
    <dgm:pt modelId="{CCD4B8E4-ECC7-48CD-9E57-0D4C5FB54D4F}" type="parTrans" cxnId="{2EA88529-D39C-4355-9351-699CBB8A5A2E}">
      <dgm:prSet/>
      <dgm:spPr/>
      <dgm:t>
        <a:bodyPr/>
        <a:lstStyle/>
        <a:p>
          <a:endParaRPr lang="en-IN"/>
        </a:p>
      </dgm:t>
    </dgm:pt>
    <dgm:pt modelId="{F071DD55-1530-4FB3-95BA-5603B6232848}" type="sibTrans" cxnId="{2EA88529-D39C-4355-9351-699CBB8A5A2E}">
      <dgm:prSet/>
      <dgm:spPr/>
      <dgm:t>
        <a:bodyPr/>
        <a:lstStyle/>
        <a:p>
          <a:endParaRPr lang="en-IN"/>
        </a:p>
      </dgm:t>
    </dgm:pt>
    <dgm:pt modelId="{19C26541-2F69-42BC-8CEF-6F0B8656BB99}">
      <dgm:prSet phldrT="[Text]"/>
      <dgm:spPr/>
      <dgm:t>
        <a:bodyPr/>
        <a:lstStyle/>
        <a:p>
          <a:pPr algn="just">
            <a:buFont typeface="Arial" panose="020B0604020202020204" pitchFamily="34" charset="0"/>
            <a:buChar char="•"/>
          </a:pPr>
          <a:r>
            <a:rPr lang="en-US" dirty="0">
              <a:latin typeface="Cambria" panose="02040503050406030204" pitchFamily="18" charset="0"/>
              <a:ea typeface="Cambria" panose="02040503050406030204" pitchFamily="18" charset="0"/>
              <a:cs typeface="Times New Roman" panose="02020603050405020304" pitchFamily="18" charset="0"/>
            </a:rPr>
            <a:t>If this deficiency can be cured banks must resort to IBC to contribute to the national economy. The banks should pickup the resolution process if prepare for it at the very first opportunity when sickness symptoms appear.</a:t>
          </a:r>
          <a:endParaRPr lang="en-IN" dirty="0">
            <a:latin typeface="Cambria" panose="02040503050406030204" pitchFamily="18" charset="0"/>
            <a:ea typeface="Cambria" panose="02040503050406030204" pitchFamily="18" charset="0"/>
          </a:endParaRPr>
        </a:p>
      </dgm:t>
    </dgm:pt>
    <dgm:pt modelId="{DDB643E0-8A3D-45AB-B269-74197A3AF21F}" type="parTrans" cxnId="{92864284-854B-4C2B-9484-7F339AB952D3}">
      <dgm:prSet/>
      <dgm:spPr/>
      <dgm:t>
        <a:bodyPr/>
        <a:lstStyle/>
        <a:p>
          <a:endParaRPr lang="en-IN"/>
        </a:p>
      </dgm:t>
    </dgm:pt>
    <dgm:pt modelId="{8B51A47A-4B0B-4D19-98F8-D007E97F5172}" type="sibTrans" cxnId="{92864284-854B-4C2B-9484-7F339AB952D3}">
      <dgm:prSet/>
      <dgm:spPr/>
      <dgm:t>
        <a:bodyPr/>
        <a:lstStyle/>
        <a:p>
          <a:endParaRPr lang="en-IN"/>
        </a:p>
      </dgm:t>
    </dgm:pt>
    <dgm:pt modelId="{E62EDD55-71B6-49EC-9890-88424823D6C6}">
      <dgm:prSet phldrT="[Text]"/>
      <dgm:spPr/>
      <dgm:t>
        <a:bodyPr/>
        <a:lstStyle/>
        <a:p>
          <a:pPr algn="just"/>
          <a:r>
            <a:rPr lang="en-US" dirty="0">
              <a:latin typeface="Cambria" panose="02040503050406030204" pitchFamily="18" charset="0"/>
              <a:ea typeface="Cambria" panose="02040503050406030204" pitchFamily="18" charset="0"/>
              <a:cs typeface="Times New Roman" panose="02020603050405020304" pitchFamily="18" charset="0"/>
            </a:rPr>
            <a:t>Resolutions under IBC entails hiring of professionals to complete important milestone and has higher cost than recovery actions under SARFAESI. The biggest advantage under IBC fixed timeline </a:t>
          </a:r>
          <a:r>
            <a:rPr lang="en-US" dirty="0" err="1">
              <a:latin typeface="Cambria" panose="02040503050406030204" pitchFamily="18" charset="0"/>
              <a:ea typeface="Cambria" panose="02040503050406030204" pitchFamily="18" charset="0"/>
              <a:cs typeface="Times New Roman" panose="02020603050405020304" pitchFamily="18" charset="0"/>
            </a:rPr>
            <a:t>upto</a:t>
          </a:r>
          <a:r>
            <a:rPr lang="en-US" dirty="0">
              <a:latin typeface="Cambria" panose="02040503050406030204" pitchFamily="18" charset="0"/>
              <a:ea typeface="Cambria" panose="02040503050406030204" pitchFamily="18" charset="0"/>
              <a:cs typeface="Times New Roman" panose="02020603050405020304" pitchFamily="18" charset="0"/>
            </a:rPr>
            <a:t> 330 days for resolution of the delinquent asset</a:t>
          </a:r>
        </a:p>
      </dgm:t>
    </dgm:pt>
    <dgm:pt modelId="{730766D8-2949-4F70-AF95-E131D0311F0D}" type="parTrans" cxnId="{417715D0-674B-46FA-ADD7-9642F1251F5E}">
      <dgm:prSet/>
      <dgm:spPr/>
      <dgm:t>
        <a:bodyPr/>
        <a:lstStyle/>
        <a:p>
          <a:endParaRPr lang="en-IN"/>
        </a:p>
      </dgm:t>
    </dgm:pt>
    <dgm:pt modelId="{710BCCEF-8267-4F6B-AFE6-96BAEF6B132C}" type="sibTrans" cxnId="{417715D0-674B-46FA-ADD7-9642F1251F5E}">
      <dgm:prSet/>
      <dgm:spPr/>
      <dgm:t>
        <a:bodyPr/>
        <a:lstStyle/>
        <a:p>
          <a:endParaRPr lang="en-IN"/>
        </a:p>
      </dgm:t>
    </dgm:pt>
    <dgm:pt modelId="{C6250A54-C02F-4BE5-A83B-94EC07F6F61D}">
      <dgm:prSet phldrT="[Text]"/>
      <dgm:spPr/>
      <dgm:t>
        <a:bodyPr/>
        <a:lstStyle/>
        <a:p>
          <a:pPr algn="just">
            <a:buFont typeface="Arial" panose="020B0604020202020204" pitchFamily="34" charset="0"/>
            <a:buChar char="•"/>
          </a:pPr>
          <a:r>
            <a:rPr lang="en-US" dirty="0">
              <a:latin typeface="Cambria" panose="02040503050406030204" pitchFamily="18" charset="0"/>
              <a:ea typeface="Cambria" panose="02040503050406030204" pitchFamily="18" charset="0"/>
              <a:cs typeface="Times New Roman" panose="02020603050405020304" pitchFamily="18" charset="0"/>
            </a:rPr>
            <a:t>If banks observe that the stressed assets has no enterprise value, proceeds of assets can be realized in about similar period as IBC they should resort to SARFAESI action as cost are comparatively much less. </a:t>
          </a:r>
        </a:p>
      </dgm:t>
    </dgm:pt>
    <dgm:pt modelId="{5E0DC166-5D50-4E87-A35B-AB8EFCCE2243}" type="parTrans" cxnId="{86715EFE-FFB4-4BCD-A145-DCFAA1F76946}">
      <dgm:prSet/>
      <dgm:spPr/>
      <dgm:t>
        <a:bodyPr/>
        <a:lstStyle/>
        <a:p>
          <a:endParaRPr lang="en-IN"/>
        </a:p>
      </dgm:t>
    </dgm:pt>
    <dgm:pt modelId="{1B8EBA0C-7792-4E94-B2ED-A582E7BFAD52}" type="sibTrans" cxnId="{86715EFE-FFB4-4BCD-A145-DCFAA1F76946}">
      <dgm:prSet/>
      <dgm:spPr/>
      <dgm:t>
        <a:bodyPr/>
        <a:lstStyle/>
        <a:p>
          <a:endParaRPr lang="en-IN"/>
        </a:p>
      </dgm:t>
    </dgm:pt>
    <dgm:pt modelId="{A79BAD77-7839-4230-8F80-AFA790CE4B06}">
      <dgm:prSet phldrT="[Text]"/>
      <dgm:spPr/>
      <dgm:t>
        <a:bodyPr/>
        <a:lstStyle/>
        <a:p>
          <a:pPr algn="just">
            <a:buFont typeface="Arial" panose="020B0604020202020204" pitchFamily="34" charset="0"/>
            <a:buChar char="•"/>
          </a:pPr>
          <a:r>
            <a:rPr lang="en-US">
              <a:latin typeface="Cambria" panose="02040503050406030204" pitchFamily="18" charset="0"/>
              <a:ea typeface="Cambria" panose="02040503050406030204" pitchFamily="18" charset="0"/>
              <a:cs typeface="Times New Roman" panose="02020603050405020304" pitchFamily="18" charset="0"/>
            </a:rPr>
            <a:t>However, IBC has more teeth and actions under IBC are more effective.</a:t>
          </a:r>
          <a:r>
            <a:rPr lang="en-US" b="1">
              <a:latin typeface="Cambria" panose="02040503050406030204" pitchFamily="18" charset="0"/>
              <a:ea typeface="Cambria" panose="02040503050406030204" pitchFamily="18" charset="0"/>
              <a:cs typeface="Times New Roman" panose="02020603050405020304" pitchFamily="18" charset="0"/>
            </a:rPr>
            <a:t> </a:t>
          </a:r>
          <a:endParaRPr lang="en-US" dirty="0">
            <a:latin typeface="Cambria" panose="02040503050406030204" pitchFamily="18" charset="0"/>
            <a:ea typeface="Cambria" panose="02040503050406030204" pitchFamily="18" charset="0"/>
            <a:cs typeface="Times New Roman" panose="02020603050405020304" pitchFamily="18" charset="0"/>
          </a:endParaRPr>
        </a:p>
      </dgm:t>
    </dgm:pt>
    <dgm:pt modelId="{CD11F946-57BA-4818-B1D2-28E974372370}" type="parTrans" cxnId="{CE9A9892-AC18-4C8D-A80E-49DE17065A36}">
      <dgm:prSet/>
      <dgm:spPr/>
      <dgm:t>
        <a:bodyPr/>
        <a:lstStyle/>
        <a:p>
          <a:endParaRPr lang="en-IN"/>
        </a:p>
      </dgm:t>
    </dgm:pt>
    <dgm:pt modelId="{1E6306CE-6600-45CB-A3A4-14892A43B877}" type="sibTrans" cxnId="{CE9A9892-AC18-4C8D-A80E-49DE17065A36}">
      <dgm:prSet/>
      <dgm:spPr/>
      <dgm:t>
        <a:bodyPr/>
        <a:lstStyle/>
        <a:p>
          <a:endParaRPr lang="en-IN"/>
        </a:p>
      </dgm:t>
    </dgm:pt>
    <dgm:pt modelId="{DE97A380-2C51-4D23-83B8-CB3C4342927E}" type="pres">
      <dgm:prSet presAssocID="{A922F675-4C6A-4B9A-82FF-032A78CA71F3}" presName="vert0" presStyleCnt="0">
        <dgm:presLayoutVars>
          <dgm:dir/>
          <dgm:animOne val="branch"/>
          <dgm:animLvl val="lvl"/>
        </dgm:presLayoutVars>
      </dgm:prSet>
      <dgm:spPr/>
      <dgm:t>
        <a:bodyPr/>
        <a:lstStyle/>
        <a:p>
          <a:endParaRPr lang="en-US"/>
        </a:p>
      </dgm:t>
    </dgm:pt>
    <dgm:pt modelId="{AF67DDA3-DA7C-4E40-8332-B79490FC4E09}" type="pres">
      <dgm:prSet presAssocID="{6917A5F6-C2B0-4B3A-80EF-C75F3B72450D}" presName="thickLine" presStyleLbl="alignNode1" presStyleIdx="0" presStyleCnt="1"/>
      <dgm:spPr/>
    </dgm:pt>
    <dgm:pt modelId="{AFF019EF-32CE-43BB-961E-7B9B743471F4}" type="pres">
      <dgm:prSet presAssocID="{6917A5F6-C2B0-4B3A-80EF-C75F3B72450D}" presName="horz1" presStyleCnt="0"/>
      <dgm:spPr/>
    </dgm:pt>
    <dgm:pt modelId="{37E5DB67-F089-450C-9F51-A1FD544206E8}" type="pres">
      <dgm:prSet presAssocID="{6917A5F6-C2B0-4B3A-80EF-C75F3B72450D}" presName="tx1" presStyleLbl="revTx" presStyleIdx="0" presStyleCnt="6"/>
      <dgm:spPr/>
      <dgm:t>
        <a:bodyPr/>
        <a:lstStyle/>
        <a:p>
          <a:endParaRPr lang="en-US"/>
        </a:p>
      </dgm:t>
    </dgm:pt>
    <dgm:pt modelId="{4D4C04C0-7F20-4EAB-9DCE-5E45ED1E3676}" type="pres">
      <dgm:prSet presAssocID="{6917A5F6-C2B0-4B3A-80EF-C75F3B72450D}" presName="vert1" presStyleCnt="0"/>
      <dgm:spPr/>
    </dgm:pt>
    <dgm:pt modelId="{857E7287-EB11-4300-A873-7765C39B5B2A}" type="pres">
      <dgm:prSet presAssocID="{DA437610-E087-4706-9EE7-CA6C959AA152}" presName="vertSpace2a" presStyleCnt="0"/>
      <dgm:spPr/>
    </dgm:pt>
    <dgm:pt modelId="{2EA8A247-B7F7-45C9-B78B-2F999AAB0B13}" type="pres">
      <dgm:prSet presAssocID="{DA437610-E087-4706-9EE7-CA6C959AA152}" presName="horz2" presStyleCnt="0"/>
      <dgm:spPr/>
    </dgm:pt>
    <dgm:pt modelId="{A266D0EF-E5D1-4C6F-862B-615160F26B1E}" type="pres">
      <dgm:prSet presAssocID="{DA437610-E087-4706-9EE7-CA6C959AA152}" presName="horzSpace2" presStyleCnt="0"/>
      <dgm:spPr/>
    </dgm:pt>
    <dgm:pt modelId="{59F3AAC9-CC9A-404D-AAB7-22D2FA6021D7}" type="pres">
      <dgm:prSet presAssocID="{DA437610-E087-4706-9EE7-CA6C959AA152}" presName="tx2" presStyleLbl="revTx" presStyleIdx="1" presStyleCnt="6"/>
      <dgm:spPr/>
      <dgm:t>
        <a:bodyPr/>
        <a:lstStyle/>
        <a:p>
          <a:endParaRPr lang="en-US"/>
        </a:p>
      </dgm:t>
    </dgm:pt>
    <dgm:pt modelId="{5A1E6CAE-7F58-4A92-95A0-202F184FBE00}" type="pres">
      <dgm:prSet presAssocID="{DA437610-E087-4706-9EE7-CA6C959AA152}" presName="vert2" presStyleCnt="0"/>
      <dgm:spPr/>
    </dgm:pt>
    <dgm:pt modelId="{C2F4B33C-9401-4313-A348-EB5A96901BF7}" type="pres">
      <dgm:prSet presAssocID="{DA437610-E087-4706-9EE7-CA6C959AA152}" presName="thinLine2b" presStyleLbl="callout" presStyleIdx="0" presStyleCnt="5"/>
      <dgm:spPr/>
    </dgm:pt>
    <dgm:pt modelId="{6C664118-98CF-4B2D-88E4-86F14B59E039}" type="pres">
      <dgm:prSet presAssocID="{DA437610-E087-4706-9EE7-CA6C959AA152}" presName="vertSpace2b" presStyleCnt="0"/>
      <dgm:spPr/>
    </dgm:pt>
    <dgm:pt modelId="{32AF1C3F-8A32-4078-9E54-D7CCE3F65723}" type="pres">
      <dgm:prSet presAssocID="{19C26541-2F69-42BC-8CEF-6F0B8656BB99}" presName="horz2" presStyleCnt="0"/>
      <dgm:spPr/>
    </dgm:pt>
    <dgm:pt modelId="{F70AE9B9-6CA8-419D-A0DB-17CF44CE87D4}" type="pres">
      <dgm:prSet presAssocID="{19C26541-2F69-42BC-8CEF-6F0B8656BB99}" presName="horzSpace2" presStyleCnt="0"/>
      <dgm:spPr/>
    </dgm:pt>
    <dgm:pt modelId="{0055EB24-07C1-4313-86B8-AE988CE3B002}" type="pres">
      <dgm:prSet presAssocID="{19C26541-2F69-42BC-8CEF-6F0B8656BB99}" presName="tx2" presStyleLbl="revTx" presStyleIdx="2" presStyleCnt="6"/>
      <dgm:spPr/>
      <dgm:t>
        <a:bodyPr/>
        <a:lstStyle/>
        <a:p>
          <a:endParaRPr lang="en-US"/>
        </a:p>
      </dgm:t>
    </dgm:pt>
    <dgm:pt modelId="{78E530EF-4B11-4459-A55F-EA452C34ECD1}" type="pres">
      <dgm:prSet presAssocID="{19C26541-2F69-42BC-8CEF-6F0B8656BB99}" presName="vert2" presStyleCnt="0"/>
      <dgm:spPr/>
    </dgm:pt>
    <dgm:pt modelId="{F9BD2A1A-EF74-404C-86B1-151BFC2122CF}" type="pres">
      <dgm:prSet presAssocID="{19C26541-2F69-42BC-8CEF-6F0B8656BB99}" presName="thinLine2b" presStyleLbl="callout" presStyleIdx="1" presStyleCnt="5"/>
      <dgm:spPr/>
    </dgm:pt>
    <dgm:pt modelId="{FDAF9FAD-091C-4E13-A51C-2033CEE48684}" type="pres">
      <dgm:prSet presAssocID="{19C26541-2F69-42BC-8CEF-6F0B8656BB99}" presName="vertSpace2b" presStyleCnt="0"/>
      <dgm:spPr/>
    </dgm:pt>
    <dgm:pt modelId="{71BC7B30-91F5-4243-A6DB-9A03DDECAF89}" type="pres">
      <dgm:prSet presAssocID="{E62EDD55-71B6-49EC-9890-88424823D6C6}" presName="horz2" presStyleCnt="0"/>
      <dgm:spPr/>
    </dgm:pt>
    <dgm:pt modelId="{B118A432-F666-47D6-A974-ABA5A79F76D2}" type="pres">
      <dgm:prSet presAssocID="{E62EDD55-71B6-49EC-9890-88424823D6C6}" presName="horzSpace2" presStyleCnt="0"/>
      <dgm:spPr/>
    </dgm:pt>
    <dgm:pt modelId="{7BB7CCC7-09A0-426F-A911-463C86BA6C1C}" type="pres">
      <dgm:prSet presAssocID="{E62EDD55-71B6-49EC-9890-88424823D6C6}" presName="tx2" presStyleLbl="revTx" presStyleIdx="3" presStyleCnt="6"/>
      <dgm:spPr/>
      <dgm:t>
        <a:bodyPr/>
        <a:lstStyle/>
        <a:p>
          <a:endParaRPr lang="en-US"/>
        </a:p>
      </dgm:t>
    </dgm:pt>
    <dgm:pt modelId="{343BE54D-EB1D-43D3-BD83-5F56C416B437}" type="pres">
      <dgm:prSet presAssocID="{E62EDD55-71B6-49EC-9890-88424823D6C6}" presName="vert2" presStyleCnt="0"/>
      <dgm:spPr/>
    </dgm:pt>
    <dgm:pt modelId="{BFEC2DD2-2BC0-4251-A7AB-5CC815F6F488}" type="pres">
      <dgm:prSet presAssocID="{E62EDD55-71B6-49EC-9890-88424823D6C6}" presName="thinLine2b" presStyleLbl="callout" presStyleIdx="2" presStyleCnt="5"/>
      <dgm:spPr/>
    </dgm:pt>
    <dgm:pt modelId="{7C55932F-7C11-4902-BE41-0412197D3A69}" type="pres">
      <dgm:prSet presAssocID="{E62EDD55-71B6-49EC-9890-88424823D6C6}" presName="vertSpace2b" presStyleCnt="0"/>
      <dgm:spPr/>
    </dgm:pt>
    <dgm:pt modelId="{E81D4454-FC25-43B3-963A-6ADD64D2F9C3}" type="pres">
      <dgm:prSet presAssocID="{C6250A54-C02F-4BE5-A83B-94EC07F6F61D}" presName="horz2" presStyleCnt="0"/>
      <dgm:spPr/>
    </dgm:pt>
    <dgm:pt modelId="{ED40D7D9-414A-4149-B417-AE79F502BA79}" type="pres">
      <dgm:prSet presAssocID="{C6250A54-C02F-4BE5-A83B-94EC07F6F61D}" presName="horzSpace2" presStyleCnt="0"/>
      <dgm:spPr/>
    </dgm:pt>
    <dgm:pt modelId="{10A6A9BB-021F-4688-B1B8-174C26DE1052}" type="pres">
      <dgm:prSet presAssocID="{C6250A54-C02F-4BE5-A83B-94EC07F6F61D}" presName="tx2" presStyleLbl="revTx" presStyleIdx="4" presStyleCnt="6"/>
      <dgm:spPr/>
      <dgm:t>
        <a:bodyPr/>
        <a:lstStyle/>
        <a:p>
          <a:endParaRPr lang="en-US"/>
        </a:p>
      </dgm:t>
    </dgm:pt>
    <dgm:pt modelId="{93A33B68-B61D-44FA-A336-B377AFD8E693}" type="pres">
      <dgm:prSet presAssocID="{C6250A54-C02F-4BE5-A83B-94EC07F6F61D}" presName="vert2" presStyleCnt="0"/>
      <dgm:spPr/>
    </dgm:pt>
    <dgm:pt modelId="{48CD69DD-35CC-40C5-8DF4-306A2F7280CB}" type="pres">
      <dgm:prSet presAssocID="{C6250A54-C02F-4BE5-A83B-94EC07F6F61D}" presName="thinLine2b" presStyleLbl="callout" presStyleIdx="3" presStyleCnt="5"/>
      <dgm:spPr/>
    </dgm:pt>
    <dgm:pt modelId="{3CB303EA-77CF-4138-A6D8-5AF06ECB15F4}" type="pres">
      <dgm:prSet presAssocID="{C6250A54-C02F-4BE5-A83B-94EC07F6F61D}" presName="vertSpace2b" presStyleCnt="0"/>
      <dgm:spPr/>
    </dgm:pt>
    <dgm:pt modelId="{C792607C-F481-4AC6-8E3E-E2BAE867C35A}" type="pres">
      <dgm:prSet presAssocID="{A79BAD77-7839-4230-8F80-AFA790CE4B06}" presName="horz2" presStyleCnt="0"/>
      <dgm:spPr/>
    </dgm:pt>
    <dgm:pt modelId="{333EF7E9-F538-4378-A9C7-003ACF000C1D}" type="pres">
      <dgm:prSet presAssocID="{A79BAD77-7839-4230-8F80-AFA790CE4B06}" presName="horzSpace2" presStyleCnt="0"/>
      <dgm:spPr/>
    </dgm:pt>
    <dgm:pt modelId="{3BF7EF31-8078-42D5-8D4C-613431D94014}" type="pres">
      <dgm:prSet presAssocID="{A79BAD77-7839-4230-8F80-AFA790CE4B06}" presName="tx2" presStyleLbl="revTx" presStyleIdx="5" presStyleCnt="6"/>
      <dgm:spPr/>
      <dgm:t>
        <a:bodyPr/>
        <a:lstStyle/>
        <a:p>
          <a:endParaRPr lang="en-US"/>
        </a:p>
      </dgm:t>
    </dgm:pt>
    <dgm:pt modelId="{DDF8D2B6-0E75-4C0C-9FE9-76DD4C4B8F4C}" type="pres">
      <dgm:prSet presAssocID="{A79BAD77-7839-4230-8F80-AFA790CE4B06}" presName="vert2" presStyleCnt="0"/>
      <dgm:spPr/>
    </dgm:pt>
    <dgm:pt modelId="{D48EAC93-2203-43FF-B7DD-11E7B2490AEB}" type="pres">
      <dgm:prSet presAssocID="{A79BAD77-7839-4230-8F80-AFA790CE4B06}" presName="thinLine2b" presStyleLbl="callout" presStyleIdx="4" presStyleCnt="5"/>
      <dgm:spPr/>
    </dgm:pt>
    <dgm:pt modelId="{F685030D-2E76-4452-AA60-8155C65561D6}" type="pres">
      <dgm:prSet presAssocID="{A79BAD77-7839-4230-8F80-AFA790CE4B06}" presName="vertSpace2b" presStyleCnt="0"/>
      <dgm:spPr/>
    </dgm:pt>
  </dgm:ptLst>
  <dgm:cxnLst>
    <dgm:cxn modelId="{92864284-854B-4C2B-9484-7F339AB952D3}" srcId="{6917A5F6-C2B0-4B3A-80EF-C75F3B72450D}" destId="{19C26541-2F69-42BC-8CEF-6F0B8656BB99}" srcOrd="1" destOrd="0" parTransId="{DDB643E0-8A3D-45AB-B269-74197A3AF21F}" sibTransId="{8B51A47A-4B0B-4D19-98F8-D007E97F5172}"/>
    <dgm:cxn modelId="{2EA88529-D39C-4355-9351-699CBB8A5A2E}" srcId="{6917A5F6-C2B0-4B3A-80EF-C75F3B72450D}" destId="{DA437610-E087-4706-9EE7-CA6C959AA152}" srcOrd="0" destOrd="0" parTransId="{CCD4B8E4-ECC7-48CD-9E57-0D4C5FB54D4F}" sibTransId="{F071DD55-1530-4FB3-95BA-5603B6232848}"/>
    <dgm:cxn modelId="{063ACAD1-F33A-479E-938B-246A3C45A16F}" type="presOf" srcId="{DA437610-E087-4706-9EE7-CA6C959AA152}" destId="{59F3AAC9-CC9A-404D-AAB7-22D2FA6021D7}" srcOrd="0" destOrd="0" presId="urn:microsoft.com/office/officeart/2008/layout/LinedList"/>
    <dgm:cxn modelId="{86715EFE-FFB4-4BCD-A145-DCFAA1F76946}" srcId="{6917A5F6-C2B0-4B3A-80EF-C75F3B72450D}" destId="{C6250A54-C02F-4BE5-A83B-94EC07F6F61D}" srcOrd="3" destOrd="0" parTransId="{5E0DC166-5D50-4E87-A35B-AB8EFCCE2243}" sibTransId="{1B8EBA0C-7792-4E94-B2ED-A582E7BFAD52}"/>
    <dgm:cxn modelId="{14B7FF75-F7EF-46D2-8D71-13108A5ABDC2}" type="presOf" srcId="{A79BAD77-7839-4230-8F80-AFA790CE4B06}" destId="{3BF7EF31-8078-42D5-8D4C-613431D94014}" srcOrd="0" destOrd="0" presId="urn:microsoft.com/office/officeart/2008/layout/LinedList"/>
    <dgm:cxn modelId="{462E1049-F652-4BC1-8B0D-0B4A8585432A}" type="presOf" srcId="{6917A5F6-C2B0-4B3A-80EF-C75F3B72450D}" destId="{37E5DB67-F089-450C-9F51-A1FD544206E8}" srcOrd="0" destOrd="0" presId="urn:microsoft.com/office/officeart/2008/layout/LinedList"/>
    <dgm:cxn modelId="{F2F70040-C11F-4680-B626-4E7E0908BB14}" srcId="{A922F675-4C6A-4B9A-82FF-032A78CA71F3}" destId="{6917A5F6-C2B0-4B3A-80EF-C75F3B72450D}" srcOrd="0" destOrd="0" parTransId="{75A374F3-5FC7-4099-9963-4FA631546593}" sibTransId="{42D74C08-7867-4DB5-B393-66CCF6A708C0}"/>
    <dgm:cxn modelId="{CE9A9892-AC18-4C8D-A80E-49DE17065A36}" srcId="{6917A5F6-C2B0-4B3A-80EF-C75F3B72450D}" destId="{A79BAD77-7839-4230-8F80-AFA790CE4B06}" srcOrd="4" destOrd="0" parTransId="{CD11F946-57BA-4818-B1D2-28E974372370}" sibTransId="{1E6306CE-6600-45CB-A3A4-14892A43B877}"/>
    <dgm:cxn modelId="{8445B3E2-0E5F-4293-A0AA-5803A341E730}" type="presOf" srcId="{E62EDD55-71B6-49EC-9890-88424823D6C6}" destId="{7BB7CCC7-09A0-426F-A911-463C86BA6C1C}" srcOrd="0" destOrd="0" presId="urn:microsoft.com/office/officeart/2008/layout/LinedList"/>
    <dgm:cxn modelId="{3D62914D-ED34-467E-BB83-52E0E1DBA308}" type="presOf" srcId="{A922F675-4C6A-4B9A-82FF-032A78CA71F3}" destId="{DE97A380-2C51-4D23-83B8-CB3C4342927E}" srcOrd="0" destOrd="0" presId="urn:microsoft.com/office/officeart/2008/layout/LinedList"/>
    <dgm:cxn modelId="{F89CEC62-5CFE-43C3-A5AB-ABF8A204C596}" type="presOf" srcId="{C6250A54-C02F-4BE5-A83B-94EC07F6F61D}" destId="{10A6A9BB-021F-4688-B1B8-174C26DE1052}" srcOrd="0" destOrd="0" presId="urn:microsoft.com/office/officeart/2008/layout/LinedList"/>
    <dgm:cxn modelId="{B5A3FFDE-61AF-4C08-9133-877AA831EEB5}" type="presOf" srcId="{19C26541-2F69-42BC-8CEF-6F0B8656BB99}" destId="{0055EB24-07C1-4313-86B8-AE988CE3B002}" srcOrd="0" destOrd="0" presId="urn:microsoft.com/office/officeart/2008/layout/LinedList"/>
    <dgm:cxn modelId="{417715D0-674B-46FA-ADD7-9642F1251F5E}" srcId="{6917A5F6-C2B0-4B3A-80EF-C75F3B72450D}" destId="{E62EDD55-71B6-49EC-9890-88424823D6C6}" srcOrd="2" destOrd="0" parTransId="{730766D8-2949-4F70-AF95-E131D0311F0D}" sibTransId="{710BCCEF-8267-4F6B-AFE6-96BAEF6B132C}"/>
    <dgm:cxn modelId="{4CB4F882-45D2-4201-B688-0EE10AE3E96F}" type="presParOf" srcId="{DE97A380-2C51-4D23-83B8-CB3C4342927E}" destId="{AF67DDA3-DA7C-4E40-8332-B79490FC4E09}" srcOrd="0" destOrd="0" presId="urn:microsoft.com/office/officeart/2008/layout/LinedList"/>
    <dgm:cxn modelId="{71636D8E-6839-41FC-B277-5C49A08F21C3}" type="presParOf" srcId="{DE97A380-2C51-4D23-83B8-CB3C4342927E}" destId="{AFF019EF-32CE-43BB-961E-7B9B743471F4}" srcOrd="1" destOrd="0" presId="urn:microsoft.com/office/officeart/2008/layout/LinedList"/>
    <dgm:cxn modelId="{4520D6B2-618F-4838-981B-CDCECBA5C34D}" type="presParOf" srcId="{AFF019EF-32CE-43BB-961E-7B9B743471F4}" destId="{37E5DB67-F089-450C-9F51-A1FD544206E8}" srcOrd="0" destOrd="0" presId="urn:microsoft.com/office/officeart/2008/layout/LinedList"/>
    <dgm:cxn modelId="{EFC6D51C-E5C6-4C5A-8C66-1E9E52CC3351}" type="presParOf" srcId="{AFF019EF-32CE-43BB-961E-7B9B743471F4}" destId="{4D4C04C0-7F20-4EAB-9DCE-5E45ED1E3676}" srcOrd="1" destOrd="0" presId="urn:microsoft.com/office/officeart/2008/layout/LinedList"/>
    <dgm:cxn modelId="{DE5AFCFE-748C-4762-A4EF-ADD6166BAF1A}" type="presParOf" srcId="{4D4C04C0-7F20-4EAB-9DCE-5E45ED1E3676}" destId="{857E7287-EB11-4300-A873-7765C39B5B2A}" srcOrd="0" destOrd="0" presId="urn:microsoft.com/office/officeart/2008/layout/LinedList"/>
    <dgm:cxn modelId="{BCF5FAC3-C434-40E2-A12E-526AB605414C}" type="presParOf" srcId="{4D4C04C0-7F20-4EAB-9DCE-5E45ED1E3676}" destId="{2EA8A247-B7F7-45C9-B78B-2F999AAB0B13}" srcOrd="1" destOrd="0" presId="urn:microsoft.com/office/officeart/2008/layout/LinedList"/>
    <dgm:cxn modelId="{8AA6A03C-8001-4259-9902-7A9D0DD291E8}" type="presParOf" srcId="{2EA8A247-B7F7-45C9-B78B-2F999AAB0B13}" destId="{A266D0EF-E5D1-4C6F-862B-615160F26B1E}" srcOrd="0" destOrd="0" presId="urn:microsoft.com/office/officeart/2008/layout/LinedList"/>
    <dgm:cxn modelId="{EC0A7AF1-0BA8-4CE3-B1E7-56D9AF4BA679}" type="presParOf" srcId="{2EA8A247-B7F7-45C9-B78B-2F999AAB0B13}" destId="{59F3AAC9-CC9A-404D-AAB7-22D2FA6021D7}" srcOrd="1" destOrd="0" presId="urn:microsoft.com/office/officeart/2008/layout/LinedList"/>
    <dgm:cxn modelId="{43639EE7-E484-4C29-AFD2-D9B483E84E06}" type="presParOf" srcId="{2EA8A247-B7F7-45C9-B78B-2F999AAB0B13}" destId="{5A1E6CAE-7F58-4A92-95A0-202F184FBE00}" srcOrd="2" destOrd="0" presId="urn:microsoft.com/office/officeart/2008/layout/LinedList"/>
    <dgm:cxn modelId="{0E148FB5-9D59-4580-88D3-39ADFC405EFE}" type="presParOf" srcId="{4D4C04C0-7F20-4EAB-9DCE-5E45ED1E3676}" destId="{C2F4B33C-9401-4313-A348-EB5A96901BF7}" srcOrd="2" destOrd="0" presId="urn:microsoft.com/office/officeart/2008/layout/LinedList"/>
    <dgm:cxn modelId="{C86164EB-B8DD-4F76-8AD5-8C07B82B71F1}" type="presParOf" srcId="{4D4C04C0-7F20-4EAB-9DCE-5E45ED1E3676}" destId="{6C664118-98CF-4B2D-88E4-86F14B59E039}" srcOrd="3" destOrd="0" presId="urn:microsoft.com/office/officeart/2008/layout/LinedList"/>
    <dgm:cxn modelId="{F35C1CD8-14EF-4AFE-AC5D-2A7B7F0F125E}" type="presParOf" srcId="{4D4C04C0-7F20-4EAB-9DCE-5E45ED1E3676}" destId="{32AF1C3F-8A32-4078-9E54-D7CCE3F65723}" srcOrd="4" destOrd="0" presId="urn:microsoft.com/office/officeart/2008/layout/LinedList"/>
    <dgm:cxn modelId="{774808D2-0ED3-483F-9A14-C4F7F2E0C156}" type="presParOf" srcId="{32AF1C3F-8A32-4078-9E54-D7CCE3F65723}" destId="{F70AE9B9-6CA8-419D-A0DB-17CF44CE87D4}" srcOrd="0" destOrd="0" presId="urn:microsoft.com/office/officeart/2008/layout/LinedList"/>
    <dgm:cxn modelId="{97466E37-F7D9-48C6-A9C3-2755363CEDFA}" type="presParOf" srcId="{32AF1C3F-8A32-4078-9E54-D7CCE3F65723}" destId="{0055EB24-07C1-4313-86B8-AE988CE3B002}" srcOrd="1" destOrd="0" presId="urn:microsoft.com/office/officeart/2008/layout/LinedList"/>
    <dgm:cxn modelId="{8B2FE1FC-C938-48C1-BC5B-A60F4A3C6C84}" type="presParOf" srcId="{32AF1C3F-8A32-4078-9E54-D7CCE3F65723}" destId="{78E530EF-4B11-4459-A55F-EA452C34ECD1}" srcOrd="2" destOrd="0" presId="urn:microsoft.com/office/officeart/2008/layout/LinedList"/>
    <dgm:cxn modelId="{AAB841AD-882E-442D-AE82-C03D84C90501}" type="presParOf" srcId="{4D4C04C0-7F20-4EAB-9DCE-5E45ED1E3676}" destId="{F9BD2A1A-EF74-404C-86B1-151BFC2122CF}" srcOrd="5" destOrd="0" presId="urn:microsoft.com/office/officeart/2008/layout/LinedList"/>
    <dgm:cxn modelId="{94D3C381-1E4D-47DB-82DE-E0D623C597B7}" type="presParOf" srcId="{4D4C04C0-7F20-4EAB-9DCE-5E45ED1E3676}" destId="{FDAF9FAD-091C-4E13-A51C-2033CEE48684}" srcOrd="6" destOrd="0" presId="urn:microsoft.com/office/officeart/2008/layout/LinedList"/>
    <dgm:cxn modelId="{21F29860-1AEF-40D3-884A-A2EA881D8FC2}" type="presParOf" srcId="{4D4C04C0-7F20-4EAB-9DCE-5E45ED1E3676}" destId="{71BC7B30-91F5-4243-A6DB-9A03DDECAF89}" srcOrd="7" destOrd="0" presId="urn:microsoft.com/office/officeart/2008/layout/LinedList"/>
    <dgm:cxn modelId="{8B033B89-1061-4692-B89C-8CAD1A9D9918}" type="presParOf" srcId="{71BC7B30-91F5-4243-A6DB-9A03DDECAF89}" destId="{B118A432-F666-47D6-A974-ABA5A79F76D2}" srcOrd="0" destOrd="0" presId="urn:microsoft.com/office/officeart/2008/layout/LinedList"/>
    <dgm:cxn modelId="{C2B1EB31-9C05-4ED6-891F-80742310070A}" type="presParOf" srcId="{71BC7B30-91F5-4243-A6DB-9A03DDECAF89}" destId="{7BB7CCC7-09A0-426F-A911-463C86BA6C1C}" srcOrd="1" destOrd="0" presId="urn:microsoft.com/office/officeart/2008/layout/LinedList"/>
    <dgm:cxn modelId="{64A46BFC-002D-46BA-BC1D-474901633FC7}" type="presParOf" srcId="{71BC7B30-91F5-4243-A6DB-9A03DDECAF89}" destId="{343BE54D-EB1D-43D3-BD83-5F56C416B437}" srcOrd="2" destOrd="0" presId="urn:microsoft.com/office/officeart/2008/layout/LinedList"/>
    <dgm:cxn modelId="{E38C64E7-F1E6-460B-9490-ADBE0C0B71B0}" type="presParOf" srcId="{4D4C04C0-7F20-4EAB-9DCE-5E45ED1E3676}" destId="{BFEC2DD2-2BC0-4251-A7AB-5CC815F6F488}" srcOrd="8" destOrd="0" presId="urn:microsoft.com/office/officeart/2008/layout/LinedList"/>
    <dgm:cxn modelId="{2548C3C1-B5EB-4F09-931A-79B255FBAD69}" type="presParOf" srcId="{4D4C04C0-7F20-4EAB-9DCE-5E45ED1E3676}" destId="{7C55932F-7C11-4902-BE41-0412197D3A69}" srcOrd="9" destOrd="0" presId="urn:microsoft.com/office/officeart/2008/layout/LinedList"/>
    <dgm:cxn modelId="{A9E26D3D-214A-4A32-A130-875786F637AC}" type="presParOf" srcId="{4D4C04C0-7F20-4EAB-9DCE-5E45ED1E3676}" destId="{E81D4454-FC25-43B3-963A-6ADD64D2F9C3}" srcOrd="10" destOrd="0" presId="urn:microsoft.com/office/officeart/2008/layout/LinedList"/>
    <dgm:cxn modelId="{20F436B6-04F7-4429-92AA-873B3E5B899E}" type="presParOf" srcId="{E81D4454-FC25-43B3-963A-6ADD64D2F9C3}" destId="{ED40D7D9-414A-4149-B417-AE79F502BA79}" srcOrd="0" destOrd="0" presId="urn:microsoft.com/office/officeart/2008/layout/LinedList"/>
    <dgm:cxn modelId="{F9BE2E8B-E090-40E2-B2D3-8D7900BF23C0}" type="presParOf" srcId="{E81D4454-FC25-43B3-963A-6ADD64D2F9C3}" destId="{10A6A9BB-021F-4688-B1B8-174C26DE1052}" srcOrd="1" destOrd="0" presId="urn:microsoft.com/office/officeart/2008/layout/LinedList"/>
    <dgm:cxn modelId="{51E99DC9-81BD-483C-B58C-097DBDFC6F1E}" type="presParOf" srcId="{E81D4454-FC25-43B3-963A-6ADD64D2F9C3}" destId="{93A33B68-B61D-44FA-A336-B377AFD8E693}" srcOrd="2" destOrd="0" presId="urn:microsoft.com/office/officeart/2008/layout/LinedList"/>
    <dgm:cxn modelId="{E97A8EF4-EB65-45ED-B739-CD28F0698A60}" type="presParOf" srcId="{4D4C04C0-7F20-4EAB-9DCE-5E45ED1E3676}" destId="{48CD69DD-35CC-40C5-8DF4-306A2F7280CB}" srcOrd="11" destOrd="0" presId="urn:microsoft.com/office/officeart/2008/layout/LinedList"/>
    <dgm:cxn modelId="{A961B1E1-21D2-489E-BC43-9B8275F880F9}" type="presParOf" srcId="{4D4C04C0-7F20-4EAB-9DCE-5E45ED1E3676}" destId="{3CB303EA-77CF-4138-A6D8-5AF06ECB15F4}" srcOrd="12" destOrd="0" presId="urn:microsoft.com/office/officeart/2008/layout/LinedList"/>
    <dgm:cxn modelId="{D49642E3-9066-4FFD-9942-A039C73012DC}" type="presParOf" srcId="{4D4C04C0-7F20-4EAB-9DCE-5E45ED1E3676}" destId="{C792607C-F481-4AC6-8E3E-E2BAE867C35A}" srcOrd="13" destOrd="0" presId="urn:microsoft.com/office/officeart/2008/layout/LinedList"/>
    <dgm:cxn modelId="{776E7E95-F6B1-4C7F-A81E-BFCA0DBD7D29}" type="presParOf" srcId="{C792607C-F481-4AC6-8E3E-E2BAE867C35A}" destId="{333EF7E9-F538-4378-A9C7-003ACF000C1D}" srcOrd="0" destOrd="0" presId="urn:microsoft.com/office/officeart/2008/layout/LinedList"/>
    <dgm:cxn modelId="{5541E84C-FE97-4C74-9F8C-018389ADCA2A}" type="presParOf" srcId="{C792607C-F481-4AC6-8E3E-E2BAE867C35A}" destId="{3BF7EF31-8078-42D5-8D4C-613431D94014}" srcOrd="1" destOrd="0" presId="urn:microsoft.com/office/officeart/2008/layout/LinedList"/>
    <dgm:cxn modelId="{68ADB2F0-2EF8-4632-B2AB-ABFB2A72919B}" type="presParOf" srcId="{C792607C-F481-4AC6-8E3E-E2BAE867C35A}" destId="{DDF8D2B6-0E75-4C0C-9FE9-76DD4C4B8F4C}" srcOrd="2" destOrd="0" presId="urn:microsoft.com/office/officeart/2008/layout/LinedList"/>
    <dgm:cxn modelId="{03153954-689C-497A-9714-87CFE650E2EF}" type="presParOf" srcId="{4D4C04C0-7F20-4EAB-9DCE-5E45ED1E3676}" destId="{D48EAC93-2203-43FF-B7DD-11E7B2490AEB}" srcOrd="14" destOrd="0" presId="urn:microsoft.com/office/officeart/2008/layout/LinedList"/>
    <dgm:cxn modelId="{15678F9F-C731-401F-BA92-9DEF17A5D4F0}" type="presParOf" srcId="{4D4C04C0-7F20-4EAB-9DCE-5E45ED1E3676}" destId="{F685030D-2E76-4452-AA60-8155C65561D6}" srcOrd="15" destOrd="0" presId="urn:microsoft.com/office/officeart/2008/layout/LinedList"/>
  </dgm:cxnLst>
  <dgm:bg/>
  <dgm:whole>
    <a:ln>
      <a:solidFill>
        <a:schemeClr val="accent5">
          <a:lumMod val="50000"/>
        </a:schemeClr>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C822732-0652-49A4-9352-B30AE317F5B7}"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en-IN"/>
        </a:p>
      </dgm:t>
    </dgm:pt>
    <dgm:pt modelId="{AD57F49B-DB05-400E-A93F-000B58F0D63E}">
      <dgm:prSet phldrT="[Text]" custT="1"/>
      <dgm:spPr>
        <a:solidFill>
          <a:schemeClr val="accent1">
            <a:lumMod val="50000"/>
          </a:schemeClr>
        </a:solidFill>
      </dgm:spPr>
      <dgm:t>
        <a:bodyPr/>
        <a:lstStyle/>
        <a:p>
          <a:r>
            <a:rPr lang="en-US" sz="1800" u="none" dirty="0">
              <a:latin typeface="Cambria" panose="02040503050406030204" pitchFamily="18" charset="0"/>
              <a:ea typeface="Cambria" panose="02040503050406030204" pitchFamily="18" charset="0"/>
              <a:cs typeface="Times New Roman" panose="02020603050405020304" pitchFamily="18" charset="0"/>
            </a:rPr>
            <a:t>Engagement of interim resolution professional and fixing his fees</a:t>
          </a:r>
          <a:endParaRPr lang="en-IN" sz="1800" u="none" dirty="0">
            <a:latin typeface="Cambria" panose="02040503050406030204" pitchFamily="18" charset="0"/>
            <a:ea typeface="Cambria" panose="02040503050406030204" pitchFamily="18" charset="0"/>
          </a:endParaRPr>
        </a:p>
      </dgm:t>
    </dgm:pt>
    <dgm:pt modelId="{0A790FBF-01B4-4EC9-A04A-F525ACFFB159}" type="parTrans" cxnId="{96063483-334C-4081-AC2D-924F20188DC6}">
      <dgm:prSet/>
      <dgm:spPr/>
      <dgm:t>
        <a:bodyPr/>
        <a:lstStyle/>
        <a:p>
          <a:endParaRPr lang="en-IN"/>
        </a:p>
      </dgm:t>
    </dgm:pt>
    <dgm:pt modelId="{3B160250-C533-4DFF-9A2A-89FAC9C5B25C}" type="sibTrans" cxnId="{96063483-334C-4081-AC2D-924F20188DC6}">
      <dgm:prSet/>
      <dgm:spPr/>
      <dgm:t>
        <a:bodyPr/>
        <a:lstStyle/>
        <a:p>
          <a:endParaRPr lang="en-IN"/>
        </a:p>
      </dgm:t>
    </dgm:pt>
    <dgm:pt modelId="{3A71BB2D-9DAA-4F10-B3CC-F1512570BE70}">
      <dgm:prSet phldrT="[Text]" custT="1"/>
      <dgm:spPr>
        <a:ln>
          <a:solidFill>
            <a:schemeClr val="tx2"/>
          </a:solidFill>
        </a:ln>
      </dgm:spPr>
      <dgm:t>
        <a:bodyPr/>
        <a:lstStyle/>
        <a:p>
          <a:pPr marL="0" indent="0" algn="just">
            <a:buFont typeface="Arial" panose="020B0604020202020204" pitchFamily="34" charset="0"/>
            <a:buChar char="•"/>
          </a:pPr>
          <a:r>
            <a:rPr lang="en-US" sz="1500" dirty="0">
              <a:latin typeface="Cambria" panose="02040503050406030204" pitchFamily="18" charset="0"/>
              <a:ea typeface="Cambria" panose="02040503050406030204" pitchFamily="18" charset="0"/>
              <a:cs typeface="Times New Roman" panose="02020603050405020304" pitchFamily="18" charset="0"/>
            </a:rPr>
            <a:t>Normally most of the banks have panel of Insolvency professional to chose from, SBI calls for Technical Bid (80% weightage) and Financial Bid (20% weightage), Technical Bid will have parameters like number of resolution plan approved, number of CIRP/Liquidation in hand, number of CIRP/liquidation completed, exposure in the industry of corporate debtor etc.</a:t>
          </a:r>
          <a:endParaRPr lang="en-IN" sz="1500" dirty="0">
            <a:latin typeface="Cambria" panose="02040503050406030204" pitchFamily="18" charset="0"/>
            <a:ea typeface="Cambria" panose="02040503050406030204" pitchFamily="18" charset="0"/>
          </a:endParaRPr>
        </a:p>
      </dgm:t>
    </dgm:pt>
    <dgm:pt modelId="{5969740A-8637-4B96-8347-3EB15DFCA4EA}" type="parTrans" cxnId="{0907B99D-2E28-4531-919A-40FEBB782F1A}">
      <dgm:prSet/>
      <dgm:spPr/>
      <dgm:t>
        <a:bodyPr/>
        <a:lstStyle/>
        <a:p>
          <a:endParaRPr lang="en-IN"/>
        </a:p>
      </dgm:t>
    </dgm:pt>
    <dgm:pt modelId="{8470C9BD-48E1-4CBA-A751-261EB3CE857B}" type="sibTrans" cxnId="{0907B99D-2E28-4531-919A-40FEBB782F1A}">
      <dgm:prSet/>
      <dgm:spPr/>
      <dgm:t>
        <a:bodyPr/>
        <a:lstStyle/>
        <a:p>
          <a:endParaRPr lang="en-IN"/>
        </a:p>
      </dgm:t>
    </dgm:pt>
    <dgm:pt modelId="{63B4202E-BFBD-4510-9290-5349A629F584}">
      <dgm:prSet phldrT="[Text]" custT="1"/>
      <dgm:spPr>
        <a:solidFill>
          <a:schemeClr val="accent1">
            <a:lumMod val="50000"/>
          </a:schemeClr>
        </a:solidFill>
      </dgm:spPr>
      <dgm:t>
        <a:bodyPr/>
        <a:lstStyle/>
        <a:p>
          <a:r>
            <a:rPr lang="en-US" sz="1800" u="none" dirty="0">
              <a:latin typeface="Cambria" panose="02040503050406030204" pitchFamily="18" charset="0"/>
              <a:ea typeface="Cambria" panose="02040503050406030204" pitchFamily="18" charset="0"/>
              <a:cs typeface="Times New Roman" panose="02020603050405020304" pitchFamily="18" charset="0"/>
            </a:rPr>
            <a:t>Filing &amp; admission of Insolvency application in NCLT under section 7 by NCLT</a:t>
          </a:r>
          <a:endParaRPr lang="en-IN" sz="1800" u="none" dirty="0">
            <a:latin typeface="Cambria" panose="02040503050406030204" pitchFamily="18" charset="0"/>
            <a:ea typeface="Cambria" panose="02040503050406030204" pitchFamily="18" charset="0"/>
          </a:endParaRPr>
        </a:p>
      </dgm:t>
    </dgm:pt>
    <dgm:pt modelId="{9E87C4D4-AA18-4357-BDF5-56B40006D7DA}" type="parTrans" cxnId="{FC4714AF-A3FB-4EF2-BF58-B23219D15BB0}">
      <dgm:prSet/>
      <dgm:spPr/>
      <dgm:t>
        <a:bodyPr/>
        <a:lstStyle/>
        <a:p>
          <a:endParaRPr lang="en-IN"/>
        </a:p>
      </dgm:t>
    </dgm:pt>
    <dgm:pt modelId="{D815EE40-9EAA-47C9-8981-16302A704E6F}" type="sibTrans" cxnId="{FC4714AF-A3FB-4EF2-BF58-B23219D15BB0}">
      <dgm:prSet/>
      <dgm:spPr/>
      <dgm:t>
        <a:bodyPr/>
        <a:lstStyle/>
        <a:p>
          <a:endParaRPr lang="en-IN"/>
        </a:p>
      </dgm:t>
    </dgm:pt>
    <dgm:pt modelId="{F9762E5A-FD49-492E-AB7C-1DF683CDA2B9}">
      <dgm:prSet phldrT="[Text]" custT="1"/>
      <dgm:spPr>
        <a:solidFill>
          <a:srgbClr val="5B9BD5">
            <a:alpha val="90000"/>
            <a:tint val="40000"/>
            <a:hueOff val="0"/>
            <a:satOff val="0"/>
            <a:lumOff val="0"/>
            <a:alphaOff val="0"/>
          </a:srgbClr>
        </a:solidFill>
        <a:ln w="12700" cap="flat" cmpd="sng" algn="ctr">
          <a:solidFill>
            <a:srgbClr val="44546A"/>
          </a:solidFill>
          <a:prstDash val="solid"/>
          <a:miter lim="800000"/>
        </a:ln>
        <a:effectLst/>
      </dgm:spPr>
      <dgm:t>
        <a:bodyPr spcFirstLastPara="0" vert="horz" wrap="square" lIns="0" tIns="106680" rIns="106680" bIns="106680" numCol="1" spcCol="1270" anchor="ctr" anchorCtr="0"/>
        <a:lstStyle/>
        <a:p>
          <a:pPr marL="0" lvl="0" indent="0" algn="just" defTabSz="666750">
            <a:lnSpc>
              <a:spcPct val="90000"/>
            </a:lnSpc>
            <a:spcBef>
              <a:spcPct val="0"/>
            </a:spcBef>
            <a:spcAft>
              <a:spcPct val="35000"/>
            </a:spcAft>
            <a:buFont typeface="Arial" panose="020B0604020202020204" pitchFamily="34" charset="0"/>
            <a:buNone/>
          </a:pPr>
          <a:r>
            <a:rPr lang="en-US" sz="1500" kern="1200" dirty="0">
              <a:solidFill>
                <a:prstClr val="black">
                  <a:hueOff val="0"/>
                  <a:satOff val="0"/>
                  <a:lumOff val="0"/>
                  <a:alphaOff val="0"/>
                </a:prstClr>
              </a:solidFill>
              <a:latin typeface="Cambria" panose="02040503050406030204" pitchFamily="18" charset="0"/>
              <a:ea typeface="Cambria" panose="02040503050406030204" pitchFamily="18" charset="0"/>
              <a:cs typeface="Times New Roman" panose="02020603050405020304" pitchFamily="18" charset="0"/>
            </a:rPr>
            <a:t>As financial creditor through an advocate on the panel of the bank along with documentary proof of availing loan and amount of default.</a:t>
          </a:r>
          <a:endParaRPr lang="en-IN" sz="1500" kern="1200" dirty="0">
            <a:solidFill>
              <a:prstClr val="black">
                <a:hueOff val="0"/>
                <a:satOff val="0"/>
                <a:lumOff val="0"/>
                <a:alphaOff val="0"/>
              </a:prstClr>
            </a:solidFill>
            <a:latin typeface="Cambria" panose="02040503050406030204" pitchFamily="18" charset="0"/>
            <a:ea typeface="Cambria" panose="02040503050406030204" pitchFamily="18" charset="0"/>
            <a:cs typeface="Times New Roman" panose="02020603050405020304" pitchFamily="18" charset="0"/>
          </a:endParaRPr>
        </a:p>
      </dgm:t>
    </dgm:pt>
    <dgm:pt modelId="{D2C71896-BCA1-4207-B06C-8F7E80525B91}" type="parTrans" cxnId="{F7D38B82-B579-4A99-AEDC-60DA77FAF67B}">
      <dgm:prSet/>
      <dgm:spPr/>
      <dgm:t>
        <a:bodyPr/>
        <a:lstStyle/>
        <a:p>
          <a:endParaRPr lang="en-IN"/>
        </a:p>
      </dgm:t>
    </dgm:pt>
    <dgm:pt modelId="{8F31E836-C6D0-4CF0-BF41-834E8F3AAB39}" type="sibTrans" cxnId="{F7D38B82-B579-4A99-AEDC-60DA77FAF67B}">
      <dgm:prSet/>
      <dgm:spPr/>
      <dgm:t>
        <a:bodyPr/>
        <a:lstStyle/>
        <a:p>
          <a:endParaRPr lang="en-IN"/>
        </a:p>
      </dgm:t>
    </dgm:pt>
    <dgm:pt modelId="{9B516BA3-27E3-4D31-9CEB-C426A531842A}">
      <dgm:prSet custT="1"/>
      <dgm:spPr>
        <a:solidFill>
          <a:srgbClr val="5B9BD5">
            <a:alpha val="90000"/>
            <a:tint val="40000"/>
            <a:hueOff val="0"/>
            <a:satOff val="0"/>
            <a:lumOff val="0"/>
            <a:alphaOff val="0"/>
          </a:srgbClr>
        </a:solidFill>
        <a:ln w="12700" cap="flat" cmpd="sng" algn="ctr">
          <a:solidFill>
            <a:srgbClr val="44546A"/>
          </a:solidFill>
          <a:prstDash val="solid"/>
          <a:miter lim="800000"/>
        </a:ln>
        <a:effectLst/>
      </dgm:spPr>
      <dgm:t>
        <a:bodyPr spcFirstLastPara="0" vert="horz" wrap="square" lIns="0" tIns="106680" rIns="106680" bIns="106680" numCol="1" spcCol="1270" anchor="ctr" anchorCtr="0"/>
        <a:lstStyle/>
        <a:p>
          <a:pPr marL="0" lvl="0" indent="0" algn="just" defTabSz="666750">
            <a:lnSpc>
              <a:spcPct val="90000"/>
            </a:lnSpc>
            <a:spcBef>
              <a:spcPct val="0"/>
            </a:spcBef>
            <a:spcAft>
              <a:spcPct val="35000"/>
            </a:spcAft>
            <a:buFont typeface="Arial" panose="020B0604020202020204" pitchFamily="34" charset="0"/>
            <a:buNone/>
          </a:pPr>
          <a:r>
            <a:rPr lang="en-US" sz="1500" kern="1200" dirty="0">
              <a:solidFill>
                <a:prstClr val="black">
                  <a:hueOff val="0"/>
                  <a:satOff val="0"/>
                  <a:lumOff val="0"/>
                  <a:alphaOff val="0"/>
                </a:prstClr>
              </a:solidFill>
              <a:latin typeface="Cambria" panose="02040503050406030204" pitchFamily="18" charset="0"/>
              <a:ea typeface="Cambria" panose="02040503050406030204" pitchFamily="18" charset="0"/>
              <a:cs typeface="Times New Roman" panose="02020603050405020304" pitchFamily="18" charset="0"/>
            </a:rPr>
            <a:t>Some banks call for only the Financial Bids and give assignment to L1.</a:t>
          </a:r>
        </a:p>
      </dgm:t>
    </dgm:pt>
    <dgm:pt modelId="{E48BCCEB-5651-4EDA-93FD-4CBCC640F81F}" type="parTrans" cxnId="{D90603F4-039D-49DC-9F4D-632CAFB88F1E}">
      <dgm:prSet/>
      <dgm:spPr/>
      <dgm:t>
        <a:bodyPr/>
        <a:lstStyle/>
        <a:p>
          <a:endParaRPr lang="en-IN"/>
        </a:p>
      </dgm:t>
    </dgm:pt>
    <dgm:pt modelId="{EC9C8344-DE9D-41F8-A2EF-D0FFA20A1D54}" type="sibTrans" cxnId="{D90603F4-039D-49DC-9F4D-632CAFB88F1E}">
      <dgm:prSet/>
      <dgm:spPr/>
      <dgm:t>
        <a:bodyPr/>
        <a:lstStyle/>
        <a:p>
          <a:endParaRPr lang="en-IN"/>
        </a:p>
      </dgm:t>
    </dgm:pt>
    <dgm:pt modelId="{29906038-8377-4FEA-AA66-8E137B074A49}">
      <dgm:prSet custT="1"/>
      <dgm:spPr>
        <a:solidFill>
          <a:srgbClr val="5B9BD5">
            <a:alpha val="90000"/>
            <a:tint val="40000"/>
            <a:hueOff val="0"/>
            <a:satOff val="0"/>
            <a:lumOff val="0"/>
            <a:alphaOff val="0"/>
          </a:srgbClr>
        </a:solidFill>
        <a:ln w="12700" cap="flat" cmpd="sng" algn="ctr">
          <a:solidFill>
            <a:srgbClr val="44546A"/>
          </a:solidFill>
          <a:prstDash val="solid"/>
          <a:miter lim="800000"/>
        </a:ln>
        <a:effectLst/>
      </dgm:spPr>
      <dgm:t>
        <a:bodyPr spcFirstLastPara="0" vert="horz" wrap="square" lIns="0" tIns="106680" rIns="106680" bIns="106680" numCol="1" spcCol="1270" anchor="ctr" anchorCtr="0"/>
        <a:lstStyle/>
        <a:p>
          <a:pPr algn="just"/>
          <a:r>
            <a:rPr lang="en-US" sz="1500" dirty="0">
              <a:latin typeface="Cambria" panose="02040503050406030204" pitchFamily="18" charset="0"/>
              <a:ea typeface="Cambria" panose="02040503050406030204" pitchFamily="18" charset="0"/>
              <a:cs typeface="Times New Roman" panose="02020603050405020304" pitchFamily="18" charset="0"/>
            </a:rPr>
            <a:t>Documents will include sanction letter duly accepted by the borrowers, disbursement proofs, hypothecation/mortgage deed, proof of ROC charges etc.</a:t>
          </a:r>
        </a:p>
      </dgm:t>
    </dgm:pt>
    <dgm:pt modelId="{971660CD-177A-46C4-B0A0-22D8FBF64A33}" type="parTrans" cxnId="{99266816-EC88-486A-90DB-A8DBF25833CC}">
      <dgm:prSet/>
      <dgm:spPr/>
      <dgm:t>
        <a:bodyPr/>
        <a:lstStyle/>
        <a:p>
          <a:endParaRPr lang="en-IN"/>
        </a:p>
      </dgm:t>
    </dgm:pt>
    <dgm:pt modelId="{4967B44A-3843-4AF7-8CF9-EC7314A16876}" type="sibTrans" cxnId="{99266816-EC88-486A-90DB-A8DBF25833CC}">
      <dgm:prSet/>
      <dgm:spPr/>
      <dgm:t>
        <a:bodyPr/>
        <a:lstStyle/>
        <a:p>
          <a:endParaRPr lang="en-IN"/>
        </a:p>
      </dgm:t>
    </dgm:pt>
    <dgm:pt modelId="{E8D5D43A-2BB1-4307-82A8-2F893FF83ADB}">
      <dgm:prSet custT="1"/>
      <dgm:spPr>
        <a:solidFill>
          <a:srgbClr val="5B9BD5">
            <a:alpha val="90000"/>
            <a:tint val="40000"/>
            <a:hueOff val="0"/>
            <a:satOff val="0"/>
            <a:lumOff val="0"/>
            <a:alphaOff val="0"/>
          </a:srgbClr>
        </a:solidFill>
        <a:ln w="12700" cap="flat" cmpd="sng" algn="ctr">
          <a:solidFill>
            <a:srgbClr val="44546A"/>
          </a:solidFill>
          <a:prstDash val="solid"/>
          <a:miter lim="800000"/>
        </a:ln>
        <a:effectLst/>
      </dgm:spPr>
      <dgm:t>
        <a:bodyPr spcFirstLastPara="0" vert="horz" wrap="square" lIns="0" tIns="106680" rIns="106680" bIns="106680" numCol="1" spcCol="1270" anchor="ctr" anchorCtr="0"/>
        <a:lstStyle/>
        <a:p>
          <a:pPr marL="0" lvl="0" indent="0" algn="just" defTabSz="666750">
            <a:lnSpc>
              <a:spcPct val="90000"/>
            </a:lnSpc>
            <a:spcBef>
              <a:spcPct val="0"/>
            </a:spcBef>
            <a:spcAft>
              <a:spcPct val="35000"/>
            </a:spcAft>
            <a:buFont typeface="Arial" panose="020B0604020202020204" pitchFamily="34" charset="0"/>
            <a:buNone/>
          </a:pPr>
          <a:r>
            <a:rPr lang="en-US" sz="1500" kern="1200">
              <a:solidFill>
                <a:prstClr val="black">
                  <a:hueOff val="0"/>
                  <a:satOff val="0"/>
                  <a:lumOff val="0"/>
                  <a:alphaOff val="0"/>
                </a:prstClr>
              </a:solidFill>
              <a:latin typeface="Cambria" panose="02040503050406030204" pitchFamily="18" charset="0"/>
              <a:ea typeface="Cambria" panose="02040503050406030204" pitchFamily="18" charset="0"/>
              <a:cs typeface="Times New Roman" panose="02020603050405020304" pitchFamily="18" charset="0"/>
            </a:rPr>
            <a:t>Order of Insolvency passed by NCLT, IRP issues public announcement calling for claims.</a:t>
          </a:r>
          <a:endParaRPr lang="en-US" sz="1500" kern="1200" dirty="0">
            <a:solidFill>
              <a:prstClr val="black">
                <a:hueOff val="0"/>
                <a:satOff val="0"/>
                <a:lumOff val="0"/>
                <a:alphaOff val="0"/>
              </a:prstClr>
            </a:solidFill>
            <a:latin typeface="Cambria" panose="02040503050406030204" pitchFamily="18" charset="0"/>
            <a:ea typeface="Cambria" panose="02040503050406030204" pitchFamily="18" charset="0"/>
            <a:cs typeface="Times New Roman" panose="02020603050405020304" pitchFamily="18" charset="0"/>
          </a:endParaRPr>
        </a:p>
      </dgm:t>
    </dgm:pt>
    <dgm:pt modelId="{66766F4D-5505-4E98-976D-5A74CFA32B46}" type="parTrans" cxnId="{BEB1E99D-3BB0-4F88-A74F-ECDEBF505521}">
      <dgm:prSet/>
      <dgm:spPr/>
      <dgm:t>
        <a:bodyPr/>
        <a:lstStyle/>
        <a:p>
          <a:endParaRPr lang="en-IN"/>
        </a:p>
      </dgm:t>
    </dgm:pt>
    <dgm:pt modelId="{E1B2CB45-45C8-4B6B-8E49-81C08EA92A12}" type="sibTrans" cxnId="{BEB1E99D-3BB0-4F88-A74F-ECDEBF505521}">
      <dgm:prSet/>
      <dgm:spPr/>
      <dgm:t>
        <a:bodyPr/>
        <a:lstStyle/>
        <a:p>
          <a:endParaRPr lang="en-IN"/>
        </a:p>
      </dgm:t>
    </dgm:pt>
    <dgm:pt modelId="{50CA0732-9F4B-430E-BFED-D7EEA7561749}" type="pres">
      <dgm:prSet presAssocID="{8C822732-0652-49A4-9352-B30AE317F5B7}" presName="list" presStyleCnt="0">
        <dgm:presLayoutVars>
          <dgm:dir/>
          <dgm:animLvl val="lvl"/>
        </dgm:presLayoutVars>
      </dgm:prSet>
      <dgm:spPr/>
      <dgm:t>
        <a:bodyPr/>
        <a:lstStyle/>
        <a:p>
          <a:endParaRPr lang="en-US"/>
        </a:p>
      </dgm:t>
    </dgm:pt>
    <dgm:pt modelId="{FF8D76E3-8B22-4BF4-B18C-55DB5CE85708}" type="pres">
      <dgm:prSet presAssocID="{AD57F49B-DB05-400E-A93F-000B58F0D63E}" presName="posSpace" presStyleCnt="0"/>
      <dgm:spPr/>
    </dgm:pt>
    <dgm:pt modelId="{50A8C55D-E71E-4EA9-B226-4AC9489ABE6D}" type="pres">
      <dgm:prSet presAssocID="{AD57F49B-DB05-400E-A93F-000B58F0D63E}" presName="vertFlow" presStyleCnt="0"/>
      <dgm:spPr/>
    </dgm:pt>
    <dgm:pt modelId="{39AA730A-F137-4E5C-B13B-CF00D979AF79}" type="pres">
      <dgm:prSet presAssocID="{AD57F49B-DB05-400E-A93F-000B58F0D63E}" presName="topSpace" presStyleCnt="0"/>
      <dgm:spPr/>
    </dgm:pt>
    <dgm:pt modelId="{9E87DC8A-E931-47A9-BBB1-E290D087A8AC}" type="pres">
      <dgm:prSet presAssocID="{AD57F49B-DB05-400E-A93F-000B58F0D63E}" presName="firstComp" presStyleCnt="0"/>
      <dgm:spPr/>
    </dgm:pt>
    <dgm:pt modelId="{76812B62-1BFA-41D0-ACC2-4B26D29A4873}" type="pres">
      <dgm:prSet presAssocID="{AD57F49B-DB05-400E-A93F-000B58F0D63E}" presName="firstChild" presStyleLbl="bgAccFollowNode1" presStyleIdx="0" presStyleCnt="5" custScaleX="122520" custScaleY="142700" custLinFactNeighborX="4001" custLinFactNeighborY="1177"/>
      <dgm:spPr/>
      <dgm:t>
        <a:bodyPr/>
        <a:lstStyle/>
        <a:p>
          <a:endParaRPr lang="en-US"/>
        </a:p>
      </dgm:t>
    </dgm:pt>
    <dgm:pt modelId="{3787F9B2-EC9B-4412-BB67-D2892A13D06C}" type="pres">
      <dgm:prSet presAssocID="{AD57F49B-DB05-400E-A93F-000B58F0D63E}" presName="firstChildTx" presStyleLbl="bgAccFollowNode1" presStyleIdx="0" presStyleCnt="5">
        <dgm:presLayoutVars>
          <dgm:bulletEnabled val="1"/>
        </dgm:presLayoutVars>
      </dgm:prSet>
      <dgm:spPr/>
      <dgm:t>
        <a:bodyPr/>
        <a:lstStyle/>
        <a:p>
          <a:endParaRPr lang="en-US"/>
        </a:p>
      </dgm:t>
    </dgm:pt>
    <dgm:pt modelId="{69906316-1015-4434-97A2-418BA2CBB076}" type="pres">
      <dgm:prSet presAssocID="{9B516BA3-27E3-4D31-9CEB-C426A531842A}" presName="comp" presStyleCnt="0"/>
      <dgm:spPr/>
    </dgm:pt>
    <dgm:pt modelId="{A6B1725B-2039-4CDA-8942-3453AB2F58DB}" type="pres">
      <dgm:prSet presAssocID="{9B516BA3-27E3-4D31-9CEB-C426A531842A}" presName="child" presStyleLbl="bgAccFollowNode1" presStyleIdx="1" presStyleCnt="5" custScaleX="114037" custScaleY="87594" custLinFactNeighborX="1472" custLinFactNeighborY="2702"/>
      <dgm:spPr>
        <a:xfrm>
          <a:off x="2227525" y="3490480"/>
          <a:ext cx="3035964" cy="744793"/>
        </a:xfrm>
        <a:prstGeom prst="rect">
          <a:avLst/>
        </a:prstGeom>
      </dgm:spPr>
      <dgm:t>
        <a:bodyPr/>
        <a:lstStyle/>
        <a:p>
          <a:endParaRPr lang="en-US"/>
        </a:p>
      </dgm:t>
    </dgm:pt>
    <dgm:pt modelId="{182D3002-C537-4A77-A2E6-70826857B273}" type="pres">
      <dgm:prSet presAssocID="{9B516BA3-27E3-4D31-9CEB-C426A531842A}" presName="childTx" presStyleLbl="bgAccFollowNode1" presStyleIdx="1" presStyleCnt="5">
        <dgm:presLayoutVars>
          <dgm:bulletEnabled val="1"/>
        </dgm:presLayoutVars>
      </dgm:prSet>
      <dgm:spPr/>
      <dgm:t>
        <a:bodyPr/>
        <a:lstStyle/>
        <a:p>
          <a:endParaRPr lang="en-US"/>
        </a:p>
      </dgm:t>
    </dgm:pt>
    <dgm:pt modelId="{27A385CF-E109-42D6-8EE2-61E6121BF22F}" type="pres">
      <dgm:prSet presAssocID="{AD57F49B-DB05-400E-A93F-000B58F0D63E}" presName="negSpace" presStyleCnt="0"/>
      <dgm:spPr/>
    </dgm:pt>
    <dgm:pt modelId="{4A7FBE8F-D112-4159-A646-EB62E5ECC695}" type="pres">
      <dgm:prSet presAssocID="{AD57F49B-DB05-400E-A93F-000B58F0D63E}" presName="circle" presStyleLbl="node1" presStyleIdx="0" presStyleCnt="2" custScaleX="133680" custScaleY="130442" custLinFactNeighborX="-60847" custLinFactNeighborY="16493"/>
      <dgm:spPr/>
      <dgm:t>
        <a:bodyPr/>
        <a:lstStyle/>
        <a:p>
          <a:endParaRPr lang="en-US"/>
        </a:p>
      </dgm:t>
    </dgm:pt>
    <dgm:pt modelId="{DCF0C48C-CDD0-48D6-86AB-B3CF8927CDD0}" type="pres">
      <dgm:prSet presAssocID="{3B160250-C533-4DFF-9A2A-89FAC9C5B25C}" presName="transSpace" presStyleCnt="0"/>
      <dgm:spPr/>
    </dgm:pt>
    <dgm:pt modelId="{A0F6E8B3-D079-4613-A09C-4F30BFFB41DD}" type="pres">
      <dgm:prSet presAssocID="{63B4202E-BFBD-4510-9290-5349A629F584}" presName="posSpace" presStyleCnt="0"/>
      <dgm:spPr/>
    </dgm:pt>
    <dgm:pt modelId="{3DD5C7C7-6C73-4CEF-B8D9-CFF317C29E64}" type="pres">
      <dgm:prSet presAssocID="{63B4202E-BFBD-4510-9290-5349A629F584}" presName="vertFlow" presStyleCnt="0"/>
      <dgm:spPr/>
    </dgm:pt>
    <dgm:pt modelId="{9B462C06-8353-44B9-B314-D24969DD4D1F}" type="pres">
      <dgm:prSet presAssocID="{63B4202E-BFBD-4510-9290-5349A629F584}" presName="topSpace" presStyleCnt="0"/>
      <dgm:spPr/>
    </dgm:pt>
    <dgm:pt modelId="{33C47F3C-1FD2-4CF8-BDF3-450E9E9CB78A}" type="pres">
      <dgm:prSet presAssocID="{63B4202E-BFBD-4510-9290-5349A629F584}" presName="firstComp" presStyleCnt="0"/>
      <dgm:spPr/>
    </dgm:pt>
    <dgm:pt modelId="{795DBED8-8FDE-4C74-9F8A-0C25486A1346}" type="pres">
      <dgm:prSet presAssocID="{63B4202E-BFBD-4510-9290-5349A629F584}" presName="firstChild" presStyleLbl="bgAccFollowNode1" presStyleIdx="2" presStyleCnt="5" custLinFactNeighborX="1190" custLinFactNeighborY="-7468"/>
      <dgm:spPr>
        <a:xfrm>
          <a:off x="7886962" y="660785"/>
          <a:ext cx="2477934" cy="1652782"/>
        </a:xfrm>
        <a:prstGeom prst="rect">
          <a:avLst/>
        </a:prstGeom>
      </dgm:spPr>
      <dgm:t>
        <a:bodyPr/>
        <a:lstStyle/>
        <a:p>
          <a:endParaRPr lang="en-US"/>
        </a:p>
      </dgm:t>
    </dgm:pt>
    <dgm:pt modelId="{0020B496-D79A-47C5-9E24-ABB341853C88}" type="pres">
      <dgm:prSet presAssocID="{63B4202E-BFBD-4510-9290-5349A629F584}" presName="firstChildTx" presStyleLbl="bgAccFollowNode1" presStyleIdx="2" presStyleCnt="5">
        <dgm:presLayoutVars>
          <dgm:bulletEnabled val="1"/>
        </dgm:presLayoutVars>
      </dgm:prSet>
      <dgm:spPr/>
      <dgm:t>
        <a:bodyPr/>
        <a:lstStyle/>
        <a:p>
          <a:endParaRPr lang="en-US"/>
        </a:p>
      </dgm:t>
    </dgm:pt>
    <dgm:pt modelId="{B6DA090B-A07D-4FAB-9DBA-82BC73999AF7}" type="pres">
      <dgm:prSet presAssocID="{29906038-8377-4FEA-AA66-8E137B074A49}" presName="comp" presStyleCnt="0"/>
      <dgm:spPr/>
    </dgm:pt>
    <dgm:pt modelId="{4CC5489D-86D0-47DA-982E-AF43C0637ABB}" type="pres">
      <dgm:prSet presAssocID="{29906038-8377-4FEA-AA66-8E137B074A49}" presName="child" presStyleLbl="bgAccFollowNode1" presStyleIdx="3" presStyleCnt="5" custLinFactNeighborX="2381" custLinFactNeighborY="-7468"/>
      <dgm:spPr>
        <a:xfrm>
          <a:off x="7886962" y="2313567"/>
          <a:ext cx="2477934" cy="1652782"/>
        </a:xfrm>
        <a:prstGeom prst="rect">
          <a:avLst/>
        </a:prstGeom>
      </dgm:spPr>
      <dgm:t>
        <a:bodyPr/>
        <a:lstStyle/>
        <a:p>
          <a:endParaRPr lang="en-US"/>
        </a:p>
      </dgm:t>
    </dgm:pt>
    <dgm:pt modelId="{9DEFE81E-EE88-4AA1-8DBC-7FCD300C8B6B}" type="pres">
      <dgm:prSet presAssocID="{29906038-8377-4FEA-AA66-8E137B074A49}" presName="childTx" presStyleLbl="bgAccFollowNode1" presStyleIdx="3" presStyleCnt="5">
        <dgm:presLayoutVars>
          <dgm:bulletEnabled val="1"/>
        </dgm:presLayoutVars>
      </dgm:prSet>
      <dgm:spPr/>
      <dgm:t>
        <a:bodyPr/>
        <a:lstStyle/>
        <a:p>
          <a:endParaRPr lang="en-US"/>
        </a:p>
      </dgm:t>
    </dgm:pt>
    <dgm:pt modelId="{6313868E-56B3-4541-9055-F8B0E4752F9B}" type="pres">
      <dgm:prSet presAssocID="{E8D5D43A-2BB1-4307-82A8-2F893FF83ADB}" presName="comp" presStyleCnt="0"/>
      <dgm:spPr/>
    </dgm:pt>
    <dgm:pt modelId="{A1162588-637E-4761-BBF1-FC5F54D3FFEB}" type="pres">
      <dgm:prSet presAssocID="{E8D5D43A-2BB1-4307-82A8-2F893FF83ADB}" presName="child" presStyleLbl="bgAccFollowNode1" presStyleIdx="4" presStyleCnt="5" custLinFactNeighborX="3572" custLinFactNeighborY="-6246"/>
      <dgm:spPr>
        <a:xfrm>
          <a:off x="7886962" y="3966349"/>
          <a:ext cx="2477934" cy="1652782"/>
        </a:xfrm>
        <a:prstGeom prst="rect">
          <a:avLst/>
        </a:prstGeom>
      </dgm:spPr>
      <dgm:t>
        <a:bodyPr/>
        <a:lstStyle/>
        <a:p>
          <a:endParaRPr lang="en-US"/>
        </a:p>
      </dgm:t>
    </dgm:pt>
    <dgm:pt modelId="{6E206064-5AA3-467E-8867-D46593C8B873}" type="pres">
      <dgm:prSet presAssocID="{E8D5D43A-2BB1-4307-82A8-2F893FF83ADB}" presName="childTx" presStyleLbl="bgAccFollowNode1" presStyleIdx="4" presStyleCnt="5">
        <dgm:presLayoutVars>
          <dgm:bulletEnabled val="1"/>
        </dgm:presLayoutVars>
      </dgm:prSet>
      <dgm:spPr/>
      <dgm:t>
        <a:bodyPr/>
        <a:lstStyle/>
        <a:p>
          <a:endParaRPr lang="en-US"/>
        </a:p>
      </dgm:t>
    </dgm:pt>
    <dgm:pt modelId="{DC708900-54D7-4CF3-B861-FF949F48643D}" type="pres">
      <dgm:prSet presAssocID="{63B4202E-BFBD-4510-9290-5349A629F584}" presName="negSpace" presStyleCnt="0"/>
      <dgm:spPr/>
    </dgm:pt>
    <dgm:pt modelId="{D6D21AE2-B442-4486-A7DC-2B4715200E55}" type="pres">
      <dgm:prSet presAssocID="{63B4202E-BFBD-4510-9290-5349A629F584}" presName="circle" presStyleLbl="node1" presStyleIdx="1" presStyleCnt="2" custScaleX="117296" custScaleY="117741" custLinFactNeighborX="-13931" custLinFactNeighborY="1785"/>
      <dgm:spPr/>
      <dgm:t>
        <a:bodyPr/>
        <a:lstStyle/>
        <a:p>
          <a:endParaRPr lang="en-US"/>
        </a:p>
      </dgm:t>
    </dgm:pt>
  </dgm:ptLst>
  <dgm:cxnLst>
    <dgm:cxn modelId="{96063483-334C-4081-AC2D-924F20188DC6}" srcId="{8C822732-0652-49A4-9352-B30AE317F5B7}" destId="{AD57F49B-DB05-400E-A93F-000B58F0D63E}" srcOrd="0" destOrd="0" parTransId="{0A790FBF-01B4-4EC9-A04A-F525ACFFB159}" sibTransId="{3B160250-C533-4DFF-9A2A-89FAC9C5B25C}"/>
    <dgm:cxn modelId="{3218312A-A7BF-49EB-A89B-0D8B3BFAA886}" type="presOf" srcId="{3A71BB2D-9DAA-4F10-B3CC-F1512570BE70}" destId="{3787F9B2-EC9B-4412-BB67-D2892A13D06C}" srcOrd="1" destOrd="0" presId="urn:microsoft.com/office/officeart/2005/8/layout/hList9"/>
    <dgm:cxn modelId="{8871AAEB-3CD5-4059-B0D3-80486BB4FD72}" type="presOf" srcId="{3A71BB2D-9DAA-4F10-B3CC-F1512570BE70}" destId="{76812B62-1BFA-41D0-ACC2-4B26D29A4873}" srcOrd="0" destOrd="0" presId="urn:microsoft.com/office/officeart/2005/8/layout/hList9"/>
    <dgm:cxn modelId="{BEB1E99D-3BB0-4F88-A74F-ECDEBF505521}" srcId="{63B4202E-BFBD-4510-9290-5349A629F584}" destId="{E8D5D43A-2BB1-4307-82A8-2F893FF83ADB}" srcOrd="2" destOrd="0" parTransId="{66766F4D-5505-4E98-976D-5A74CFA32B46}" sibTransId="{E1B2CB45-45C8-4B6B-8E49-81C08EA92A12}"/>
    <dgm:cxn modelId="{40583938-2AED-436F-9F8F-F88157EF497C}" type="presOf" srcId="{9B516BA3-27E3-4D31-9CEB-C426A531842A}" destId="{182D3002-C537-4A77-A2E6-70826857B273}" srcOrd="1" destOrd="0" presId="urn:microsoft.com/office/officeart/2005/8/layout/hList9"/>
    <dgm:cxn modelId="{119DF682-F2DB-4A7F-8754-EDAD74B6030A}" type="presOf" srcId="{9B516BA3-27E3-4D31-9CEB-C426A531842A}" destId="{A6B1725B-2039-4CDA-8942-3453AB2F58DB}" srcOrd="0" destOrd="0" presId="urn:microsoft.com/office/officeart/2005/8/layout/hList9"/>
    <dgm:cxn modelId="{2ED3B4F0-9C1D-4AD6-8E44-F9B8577E556D}" type="presOf" srcId="{8C822732-0652-49A4-9352-B30AE317F5B7}" destId="{50CA0732-9F4B-430E-BFED-D7EEA7561749}" srcOrd="0" destOrd="0" presId="urn:microsoft.com/office/officeart/2005/8/layout/hList9"/>
    <dgm:cxn modelId="{8D9D630B-2AE2-4684-8F79-0667DB8A3A86}" type="presOf" srcId="{E8D5D43A-2BB1-4307-82A8-2F893FF83ADB}" destId="{A1162588-637E-4761-BBF1-FC5F54D3FFEB}" srcOrd="0" destOrd="0" presId="urn:microsoft.com/office/officeart/2005/8/layout/hList9"/>
    <dgm:cxn modelId="{F7D38B82-B579-4A99-AEDC-60DA77FAF67B}" srcId="{63B4202E-BFBD-4510-9290-5349A629F584}" destId="{F9762E5A-FD49-492E-AB7C-1DF683CDA2B9}" srcOrd="0" destOrd="0" parTransId="{D2C71896-BCA1-4207-B06C-8F7E80525B91}" sibTransId="{8F31E836-C6D0-4CF0-BF41-834E8F3AAB39}"/>
    <dgm:cxn modelId="{6A2B5EFF-7821-400D-B432-17E7F62A0601}" type="presOf" srcId="{29906038-8377-4FEA-AA66-8E137B074A49}" destId="{9DEFE81E-EE88-4AA1-8DBC-7FCD300C8B6B}" srcOrd="1" destOrd="0" presId="urn:microsoft.com/office/officeart/2005/8/layout/hList9"/>
    <dgm:cxn modelId="{277AB0E1-76FF-4805-87C8-B4D504468124}" type="presOf" srcId="{AD57F49B-DB05-400E-A93F-000B58F0D63E}" destId="{4A7FBE8F-D112-4159-A646-EB62E5ECC695}" srcOrd="0" destOrd="0" presId="urn:microsoft.com/office/officeart/2005/8/layout/hList9"/>
    <dgm:cxn modelId="{00266CA9-ECF4-4A25-8F8D-DC0E4C450D62}" type="presOf" srcId="{E8D5D43A-2BB1-4307-82A8-2F893FF83ADB}" destId="{6E206064-5AA3-467E-8867-D46593C8B873}" srcOrd="1" destOrd="0" presId="urn:microsoft.com/office/officeart/2005/8/layout/hList9"/>
    <dgm:cxn modelId="{D90603F4-039D-49DC-9F4D-632CAFB88F1E}" srcId="{AD57F49B-DB05-400E-A93F-000B58F0D63E}" destId="{9B516BA3-27E3-4D31-9CEB-C426A531842A}" srcOrd="1" destOrd="0" parTransId="{E48BCCEB-5651-4EDA-93FD-4CBCC640F81F}" sibTransId="{EC9C8344-DE9D-41F8-A2EF-D0FFA20A1D54}"/>
    <dgm:cxn modelId="{FC4714AF-A3FB-4EF2-BF58-B23219D15BB0}" srcId="{8C822732-0652-49A4-9352-B30AE317F5B7}" destId="{63B4202E-BFBD-4510-9290-5349A629F584}" srcOrd="1" destOrd="0" parTransId="{9E87C4D4-AA18-4357-BDF5-56B40006D7DA}" sibTransId="{D815EE40-9EAA-47C9-8981-16302A704E6F}"/>
    <dgm:cxn modelId="{99266816-EC88-486A-90DB-A8DBF25833CC}" srcId="{63B4202E-BFBD-4510-9290-5349A629F584}" destId="{29906038-8377-4FEA-AA66-8E137B074A49}" srcOrd="1" destOrd="0" parTransId="{971660CD-177A-46C4-B0A0-22D8FBF64A33}" sibTransId="{4967B44A-3843-4AF7-8CF9-EC7314A16876}"/>
    <dgm:cxn modelId="{C91EEB93-1723-44C5-A943-DBF4535838B2}" type="presOf" srcId="{29906038-8377-4FEA-AA66-8E137B074A49}" destId="{4CC5489D-86D0-47DA-982E-AF43C0637ABB}" srcOrd="0" destOrd="0" presId="urn:microsoft.com/office/officeart/2005/8/layout/hList9"/>
    <dgm:cxn modelId="{0907B99D-2E28-4531-919A-40FEBB782F1A}" srcId="{AD57F49B-DB05-400E-A93F-000B58F0D63E}" destId="{3A71BB2D-9DAA-4F10-B3CC-F1512570BE70}" srcOrd="0" destOrd="0" parTransId="{5969740A-8637-4B96-8347-3EB15DFCA4EA}" sibTransId="{8470C9BD-48E1-4CBA-A751-261EB3CE857B}"/>
    <dgm:cxn modelId="{3C60FA3B-7B89-44E2-B642-BDD4B5F037EA}" type="presOf" srcId="{63B4202E-BFBD-4510-9290-5349A629F584}" destId="{D6D21AE2-B442-4486-A7DC-2B4715200E55}" srcOrd="0" destOrd="0" presId="urn:microsoft.com/office/officeart/2005/8/layout/hList9"/>
    <dgm:cxn modelId="{8C5CCA8B-B77B-4F67-9B7A-2B24E7840A95}" type="presOf" srcId="{F9762E5A-FD49-492E-AB7C-1DF683CDA2B9}" destId="{795DBED8-8FDE-4C74-9F8A-0C25486A1346}" srcOrd="0" destOrd="0" presId="urn:microsoft.com/office/officeart/2005/8/layout/hList9"/>
    <dgm:cxn modelId="{77B115FB-36FB-4308-A3AE-83D65BEF67EC}" type="presOf" srcId="{F9762E5A-FD49-492E-AB7C-1DF683CDA2B9}" destId="{0020B496-D79A-47C5-9E24-ABB341853C88}" srcOrd="1" destOrd="0" presId="urn:microsoft.com/office/officeart/2005/8/layout/hList9"/>
    <dgm:cxn modelId="{A006B121-A55F-4769-8994-EA353D6A40D5}" type="presParOf" srcId="{50CA0732-9F4B-430E-BFED-D7EEA7561749}" destId="{FF8D76E3-8B22-4BF4-B18C-55DB5CE85708}" srcOrd="0" destOrd="0" presId="urn:microsoft.com/office/officeart/2005/8/layout/hList9"/>
    <dgm:cxn modelId="{33C6EDBC-767E-4605-922F-0F56C258E06E}" type="presParOf" srcId="{50CA0732-9F4B-430E-BFED-D7EEA7561749}" destId="{50A8C55D-E71E-4EA9-B226-4AC9489ABE6D}" srcOrd="1" destOrd="0" presId="urn:microsoft.com/office/officeart/2005/8/layout/hList9"/>
    <dgm:cxn modelId="{A6D16D95-BF46-453F-883F-296811BF6322}" type="presParOf" srcId="{50A8C55D-E71E-4EA9-B226-4AC9489ABE6D}" destId="{39AA730A-F137-4E5C-B13B-CF00D979AF79}" srcOrd="0" destOrd="0" presId="urn:microsoft.com/office/officeart/2005/8/layout/hList9"/>
    <dgm:cxn modelId="{F2A6319D-92D8-4CF5-9468-DF661EEA35A9}" type="presParOf" srcId="{50A8C55D-E71E-4EA9-B226-4AC9489ABE6D}" destId="{9E87DC8A-E931-47A9-BBB1-E290D087A8AC}" srcOrd="1" destOrd="0" presId="urn:microsoft.com/office/officeart/2005/8/layout/hList9"/>
    <dgm:cxn modelId="{06499DA4-614B-4F90-AAB5-D1FC0B3160DB}" type="presParOf" srcId="{9E87DC8A-E931-47A9-BBB1-E290D087A8AC}" destId="{76812B62-1BFA-41D0-ACC2-4B26D29A4873}" srcOrd="0" destOrd="0" presId="urn:microsoft.com/office/officeart/2005/8/layout/hList9"/>
    <dgm:cxn modelId="{E089609F-6F8E-41EA-8317-C2B8CD83548D}" type="presParOf" srcId="{9E87DC8A-E931-47A9-BBB1-E290D087A8AC}" destId="{3787F9B2-EC9B-4412-BB67-D2892A13D06C}" srcOrd="1" destOrd="0" presId="urn:microsoft.com/office/officeart/2005/8/layout/hList9"/>
    <dgm:cxn modelId="{3D48EF7D-7EB5-4226-BA4A-29098F5E1B2F}" type="presParOf" srcId="{50A8C55D-E71E-4EA9-B226-4AC9489ABE6D}" destId="{69906316-1015-4434-97A2-418BA2CBB076}" srcOrd="2" destOrd="0" presId="urn:microsoft.com/office/officeart/2005/8/layout/hList9"/>
    <dgm:cxn modelId="{4519871B-1124-4815-B1FE-9F9F3307287F}" type="presParOf" srcId="{69906316-1015-4434-97A2-418BA2CBB076}" destId="{A6B1725B-2039-4CDA-8942-3453AB2F58DB}" srcOrd="0" destOrd="0" presId="urn:microsoft.com/office/officeart/2005/8/layout/hList9"/>
    <dgm:cxn modelId="{40BD6FC2-8F8D-4C6E-B6A4-811C914B9A89}" type="presParOf" srcId="{69906316-1015-4434-97A2-418BA2CBB076}" destId="{182D3002-C537-4A77-A2E6-70826857B273}" srcOrd="1" destOrd="0" presId="urn:microsoft.com/office/officeart/2005/8/layout/hList9"/>
    <dgm:cxn modelId="{517A100E-2CA9-4CDA-9743-27B1C127A670}" type="presParOf" srcId="{50CA0732-9F4B-430E-BFED-D7EEA7561749}" destId="{27A385CF-E109-42D6-8EE2-61E6121BF22F}" srcOrd="2" destOrd="0" presId="urn:microsoft.com/office/officeart/2005/8/layout/hList9"/>
    <dgm:cxn modelId="{C9EC3FA2-DAA0-4208-93F2-5F2E2860F6F0}" type="presParOf" srcId="{50CA0732-9F4B-430E-BFED-D7EEA7561749}" destId="{4A7FBE8F-D112-4159-A646-EB62E5ECC695}" srcOrd="3" destOrd="0" presId="urn:microsoft.com/office/officeart/2005/8/layout/hList9"/>
    <dgm:cxn modelId="{8507E361-53A3-48A8-AD7C-5EEC9375DB8A}" type="presParOf" srcId="{50CA0732-9F4B-430E-BFED-D7EEA7561749}" destId="{DCF0C48C-CDD0-48D6-86AB-B3CF8927CDD0}" srcOrd="4" destOrd="0" presId="urn:microsoft.com/office/officeart/2005/8/layout/hList9"/>
    <dgm:cxn modelId="{4D7DBB0F-AE4C-4054-B425-5B631488D5C5}" type="presParOf" srcId="{50CA0732-9F4B-430E-BFED-D7EEA7561749}" destId="{A0F6E8B3-D079-4613-A09C-4F30BFFB41DD}" srcOrd="5" destOrd="0" presId="urn:microsoft.com/office/officeart/2005/8/layout/hList9"/>
    <dgm:cxn modelId="{3E3F41E5-1659-4257-BF66-B85BB94A8141}" type="presParOf" srcId="{50CA0732-9F4B-430E-BFED-D7EEA7561749}" destId="{3DD5C7C7-6C73-4CEF-B8D9-CFF317C29E64}" srcOrd="6" destOrd="0" presId="urn:microsoft.com/office/officeart/2005/8/layout/hList9"/>
    <dgm:cxn modelId="{5699E6DC-2ED0-4C51-87B0-5AAE1B24FAB8}" type="presParOf" srcId="{3DD5C7C7-6C73-4CEF-B8D9-CFF317C29E64}" destId="{9B462C06-8353-44B9-B314-D24969DD4D1F}" srcOrd="0" destOrd="0" presId="urn:microsoft.com/office/officeart/2005/8/layout/hList9"/>
    <dgm:cxn modelId="{080EEA3D-CB06-4FF9-A2F4-093D9C6C70E9}" type="presParOf" srcId="{3DD5C7C7-6C73-4CEF-B8D9-CFF317C29E64}" destId="{33C47F3C-1FD2-4CF8-BDF3-450E9E9CB78A}" srcOrd="1" destOrd="0" presId="urn:microsoft.com/office/officeart/2005/8/layout/hList9"/>
    <dgm:cxn modelId="{4C7D4426-881D-438D-8C48-A492C162B49B}" type="presParOf" srcId="{33C47F3C-1FD2-4CF8-BDF3-450E9E9CB78A}" destId="{795DBED8-8FDE-4C74-9F8A-0C25486A1346}" srcOrd="0" destOrd="0" presId="urn:microsoft.com/office/officeart/2005/8/layout/hList9"/>
    <dgm:cxn modelId="{A7686476-3417-4F87-B04A-5B811788454E}" type="presParOf" srcId="{33C47F3C-1FD2-4CF8-BDF3-450E9E9CB78A}" destId="{0020B496-D79A-47C5-9E24-ABB341853C88}" srcOrd="1" destOrd="0" presId="urn:microsoft.com/office/officeart/2005/8/layout/hList9"/>
    <dgm:cxn modelId="{A3FB3B1D-D8E8-4DFE-BA3E-50012518B59A}" type="presParOf" srcId="{3DD5C7C7-6C73-4CEF-B8D9-CFF317C29E64}" destId="{B6DA090B-A07D-4FAB-9DBA-82BC73999AF7}" srcOrd="2" destOrd="0" presId="urn:microsoft.com/office/officeart/2005/8/layout/hList9"/>
    <dgm:cxn modelId="{D8F0791A-702F-43D2-B770-F30FA236C156}" type="presParOf" srcId="{B6DA090B-A07D-4FAB-9DBA-82BC73999AF7}" destId="{4CC5489D-86D0-47DA-982E-AF43C0637ABB}" srcOrd="0" destOrd="0" presId="urn:microsoft.com/office/officeart/2005/8/layout/hList9"/>
    <dgm:cxn modelId="{E2F3EB55-2052-4623-93E7-024634128E1E}" type="presParOf" srcId="{B6DA090B-A07D-4FAB-9DBA-82BC73999AF7}" destId="{9DEFE81E-EE88-4AA1-8DBC-7FCD300C8B6B}" srcOrd="1" destOrd="0" presId="urn:microsoft.com/office/officeart/2005/8/layout/hList9"/>
    <dgm:cxn modelId="{5FE9BD71-1A20-499D-9B4E-AF969816CB84}" type="presParOf" srcId="{3DD5C7C7-6C73-4CEF-B8D9-CFF317C29E64}" destId="{6313868E-56B3-4541-9055-F8B0E4752F9B}" srcOrd="3" destOrd="0" presId="urn:microsoft.com/office/officeart/2005/8/layout/hList9"/>
    <dgm:cxn modelId="{22288ECB-D461-4075-900F-EC2577CFDE6D}" type="presParOf" srcId="{6313868E-56B3-4541-9055-F8B0E4752F9B}" destId="{A1162588-637E-4761-BBF1-FC5F54D3FFEB}" srcOrd="0" destOrd="0" presId="urn:microsoft.com/office/officeart/2005/8/layout/hList9"/>
    <dgm:cxn modelId="{C287B6F3-82DD-4043-8D8F-95B263390F0C}" type="presParOf" srcId="{6313868E-56B3-4541-9055-F8B0E4752F9B}" destId="{6E206064-5AA3-467E-8867-D46593C8B873}" srcOrd="1" destOrd="0" presId="urn:microsoft.com/office/officeart/2005/8/layout/hList9"/>
    <dgm:cxn modelId="{9B3CF5B5-AA65-40DC-8BA4-4F087883BEEC}" type="presParOf" srcId="{50CA0732-9F4B-430E-BFED-D7EEA7561749}" destId="{DC708900-54D7-4CF3-B861-FF949F48643D}" srcOrd="7" destOrd="0" presId="urn:microsoft.com/office/officeart/2005/8/layout/hList9"/>
    <dgm:cxn modelId="{7BDAD818-BEB2-4CBD-AE94-9C072AEE01B7}" type="presParOf" srcId="{50CA0732-9F4B-430E-BFED-D7EEA7561749}" destId="{D6D21AE2-B442-4486-A7DC-2B4715200E55}"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B18D6ED-FC43-405A-891E-000C30AAB8E0}"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IN"/>
        </a:p>
      </dgm:t>
    </dgm:pt>
    <dgm:pt modelId="{68C17D34-BCA8-4698-AE9B-5302C454E965}">
      <dgm:prSet phldrT="[Text]" custT="1"/>
      <dgm:spPr>
        <a:solidFill>
          <a:schemeClr val="accent1">
            <a:lumMod val="50000"/>
          </a:schemeClr>
        </a:solidFill>
      </dgm:spPr>
      <dgm:t>
        <a:bodyPr/>
        <a:lstStyle/>
        <a:p>
          <a:r>
            <a:rPr lang="en-US" sz="1600" dirty="0">
              <a:latin typeface="Cambria" panose="02040503050406030204" pitchFamily="18" charset="0"/>
              <a:ea typeface="Cambria" panose="02040503050406030204" pitchFamily="18" charset="0"/>
              <a:cs typeface="Times New Roman" panose="02020603050405020304" pitchFamily="18" charset="0"/>
            </a:rPr>
            <a:t>Notice period of the meeting is 5 days, can be reduced </a:t>
          </a:r>
          <a:r>
            <a:rPr lang="en-US" sz="1600" dirty="0" err="1">
              <a:latin typeface="Cambria" panose="02040503050406030204" pitchFamily="18" charset="0"/>
              <a:ea typeface="Cambria" panose="02040503050406030204" pitchFamily="18" charset="0"/>
              <a:cs typeface="Times New Roman" panose="02020603050405020304" pitchFamily="18" charset="0"/>
            </a:rPr>
            <a:t>upto</a:t>
          </a:r>
          <a:r>
            <a:rPr lang="en-US" sz="1600" dirty="0">
              <a:latin typeface="Cambria" panose="02040503050406030204" pitchFamily="18" charset="0"/>
              <a:ea typeface="Cambria" panose="02040503050406030204" pitchFamily="18" charset="0"/>
              <a:cs typeface="Times New Roman" panose="02020603050405020304" pitchFamily="18" charset="0"/>
            </a:rPr>
            <a:t> 24/48 hours</a:t>
          </a:r>
          <a:endParaRPr lang="en-IN" sz="1600" dirty="0">
            <a:latin typeface="Cambria" panose="02040503050406030204" pitchFamily="18" charset="0"/>
            <a:ea typeface="Cambria" panose="02040503050406030204" pitchFamily="18" charset="0"/>
          </a:endParaRPr>
        </a:p>
      </dgm:t>
    </dgm:pt>
    <dgm:pt modelId="{B6D6F07E-6962-4831-9104-5D17A5EDEE1C}" type="parTrans" cxnId="{A64A865F-6AB3-457B-9607-8ADCEF33891E}">
      <dgm:prSet/>
      <dgm:spPr/>
      <dgm:t>
        <a:bodyPr/>
        <a:lstStyle/>
        <a:p>
          <a:endParaRPr lang="en-IN"/>
        </a:p>
      </dgm:t>
    </dgm:pt>
    <dgm:pt modelId="{68511A61-15D9-49E7-A5D0-E5E473B5B799}" type="sibTrans" cxnId="{A64A865F-6AB3-457B-9607-8ADCEF33891E}">
      <dgm:prSet/>
      <dgm:spPr/>
      <dgm:t>
        <a:bodyPr/>
        <a:lstStyle/>
        <a:p>
          <a:endParaRPr lang="en-IN" sz="1600">
            <a:latin typeface="Cambria" panose="02040503050406030204" pitchFamily="18" charset="0"/>
            <a:ea typeface="Cambria" panose="02040503050406030204" pitchFamily="18" charset="0"/>
          </a:endParaRPr>
        </a:p>
      </dgm:t>
    </dgm:pt>
    <dgm:pt modelId="{CDFC5A4D-063E-4289-93A1-1D657C83E286}">
      <dgm:prSet phldrT="[Text]" custT="1"/>
      <dgm:spPr>
        <a:solidFill>
          <a:srgbClr val="5B9BD5">
            <a:lumMod val="50000"/>
          </a:srgbClr>
        </a:solidFill>
        <a:ln w="12700" cap="flat" cmpd="sng" algn="ctr">
          <a:solidFill>
            <a:prstClr val="white">
              <a:hueOff val="0"/>
              <a:satOff val="0"/>
              <a:lumOff val="0"/>
              <a:alphaOff val="0"/>
            </a:prstClr>
          </a:solidFill>
          <a:prstDash val="solid"/>
          <a:miter lim="800000"/>
        </a:ln>
        <a:effectLst/>
      </dgm:spPr>
      <dgm:t>
        <a:bodyPr spcFirstLastPara="0" vert="horz" wrap="square" lIns="537805" tIns="27940" rIns="27940" bIns="27940" numCol="1" spcCol="1270" anchor="ctr" anchorCtr="0"/>
        <a:lstStyle/>
        <a:p>
          <a:pPr marL="0" lvl="0" indent="0" algn="l" defTabSz="488950">
            <a:lnSpc>
              <a:spcPct val="90000"/>
            </a:lnSpc>
            <a:spcBef>
              <a:spcPct val="0"/>
            </a:spcBef>
            <a:spcAft>
              <a:spcPct val="35000"/>
            </a:spcAft>
            <a:buNone/>
          </a:pPr>
          <a:r>
            <a:rPr lang="en-US" sz="1600" kern="1200" dirty="0">
              <a:solidFill>
                <a:prstClr val="white"/>
              </a:solidFill>
              <a:latin typeface="Cambria" panose="02040503050406030204" pitchFamily="18" charset="0"/>
              <a:ea typeface="Cambria" panose="02040503050406030204" pitchFamily="18" charset="0"/>
              <a:cs typeface="Times New Roman" panose="02020603050405020304" pitchFamily="18" charset="0"/>
            </a:rPr>
            <a:t>Quorum of the meeting is 33% of voting share</a:t>
          </a:r>
          <a:endParaRPr lang="en-IN" sz="1600" kern="1200" dirty="0">
            <a:solidFill>
              <a:prstClr val="white"/>
            </a:solidFill>
            <a:latin typeface="Cambria" panose="02040503050406030204" pitchFamily="18" charset="0"/>
            <a:ea typeface="Cambria" panose="02040503050406030204" pitchFamily="18" charset="0"/>
            <a:cs typeface="Times New Roman" panose="02020603050405020304" pitchFamily="18" charset="0"/>
          </a:endParaRPr>
        </a:p>
      </dgm:t>
    </dgm:pt>
    <dgm:pt modelId="{CE4B1DF3-B1F3-4A5D-BF2A-0F678CE907B2}" type="parTrans" cxnId="{4E298014-224B-4408-80ED-20EBC1C106A3}">
      <dgm:prSet/>
      <dgm:spPr/>
      <dgm:t>
        <a:bodyPr/>
        <a:lstStyle/>
        <a:p>
          <a:endParaRPr lang="en-IN"/>
        </a:p>
      </dgm:t>
    </dgm:pt>
    <dgm:pt modelId="{052D2740-39B1-48B4-9E7D-F5ADC4A35870}" type="sibTrans" cxnId="{4E298014-224B-4408-80ED-20EBC1C106A3}">
      <dgm:prSet/>
      <dgm:spPr/>
      <dgm:t>
        <a:bodyPr/>
        <a:lstStyle/>
        <a:p>
          <a:endParaRPr lang="en-IN"/>
        </a:p>
      </dgm:t>
    </dgm:pt>
    <dgm:pt modelId="{AFCE69C9-81DC-41DD-A9DE-DC9883AD1511}">
      <dgm:prSet phldrT="[Text]" custT="1"/>
      <dgm:spPr>
        <a:solidFill>
          <a:srgbClr val="5B9BD5">
            <a:lumMod val="50000"/>
          </a:srgbClr>
        </a:solidFill>
        <a:ln w="12700" cap="flat" cmpd="sng" algn="ctr">
          <a:solidFill>
            <a:prstClr val="white">
              <a:hueOff val="0"/>
              <a:satOff val="0"/>
              <a:lumOff val="0"/>
              <a:alphaOff val="0"/>
            </a:prstClr>
          </a:solidFill>
          <a:prstDash val="solid"/>
          <a:miter lim="800000"/>
        </a:ln>
        <a:effectLst/>
      </dgm:spPr>
      <dgm:t>
        <a:bodyPr spcFirstLastPara="0" vert="horz" wrap="square" lIns="537805" tIns="27940" rIns="27940" bIns="27940" numCol="1" spcCol="1270" anchor="ctr" anchorCtr="0"/>
        <a:lstStyle/>
        <a:p>
          <a:pPr>
            <a:buFont typeface="Wingdings" panose="05000000000000000000" pitchFamily="2" charset="2"/>
            <a:buChar char="Ø"/>
          </a:pPr>
          <a:r>
            <a:rPr lang="en-US" sz="1600" dirty="0">
              <a:latin typeface="Cambria" panose="02040503050406030204" pitchFamily="18" charset="0"/>
              <a:ea typeface="Cambria" panose="02040503050406030204" pitchFamily="18" charset="0"/>
              <a:cs typeface="Times New Roman" panose="02020603050405020304" pitchFamily="18" charset="0"/>
            </a:rPr>
            <a:t>Withdrawal of application under section 7,9 &amp; 10 after constitution of </a:t>
          </a:r>
          <a:r>
            <a:rPr lang="en-US" sz="1600" dirty="0" err="1">
              <a:latin typeface="Cambria" panose="02040503050406030204" pitchFamily="18" charset="0"/>
              <a:ea typeface="Cambria" panose="02040503050406030204" pitchFamily="18" charset="0"/>
              <a:cs typeface="Times New Roman" panose="02020603050405020304" pitchFamily="18" charset="0"/>
            </a:rPr>
            <a:t>CoC</a:t>
          </a:r>
          <a:r>
            <a:rPr lang="en-US" sz="1600" dirty="0">
              <a:latin typeface="Cambria" panose="02040503050406030204" pitchFamily="18" charset="0"/>
              <a:ea typeface="Cambria" panose="02040503050406030204" pitchFamily="18" charset="0"/>
              <a:cs typeface="Times New Roman" panose="02020603050405020304" pitchFamily="18" charset="0"/>
            </a:rPr>
            <a:t> with approval of 90% voting share</a:t>
          </a:r>
          <a:endParaRPr lang="en-IN" sz="1600" dirty="0">
            <a:latin typeface="Cambria" panose="02040503050406030204" pitchFamily="18" charset="0"/>
            <a:ea typeface="Cambria" panose="02040503050406030204" pitchFamily="18" charset="0"/>
          </a:endParaRPr>
        </a:p>
      </dgm:t>
    </dgm:pt>
    <dgm:pt modelId="{07E23388-52F3-4DEE-95B9-0BA45B305262}" type="parTrans" cxnId="{9493D82A-312A-4860-84CC-1DF4D170EADF}">
      <dgm:prSet/>
      <dgm:spPr/>
      <dgm:t>
        <a:bodyPr/>
        <a:lstStyle/>
        <a:p>
          <a:endParaRPr lang="en-IN"/>
        </a:p>
      </dgm:t>
    </dgm:pt>
    <dgm:pt modelId="{5393BFE6-B31C-448C-9EC7-3F15460C30A5}" type="sibTrans" cxnId="{9493D82A-312A-4860-84CC-1DF4D170EADF}">
      <dgm:prSet/>
      <dgm:spPr/>
      <dgm:t>
        <a:bodyPr/>
        <a:lstStyle/>
        <a:p>
          <a:endParaRPr lang="en-IN"/>
        </a:p>
      </dgm:t>
    </dgm:pt>
    <dgm:pt modelId="{D7B8D411-8533-4BE0-A991-29CEBD96A738}">
      <dgm:prSet phldrT="[Text]" custT="1"/>
      <dgm:spPr>
        <a:solidFill>
          <a:srgbClr val="5B9BD5">
            <a:lumMod val="50000"/>
          </a:srgbClr>
        </a:solidFill>
        <a:ln w="12700" cap="flat" cmpd="sng" algn="ctr">
          <a:solidFill>
            <a:prstClr val="white">
              <a:hueOff val="0"/>
              <a:satOff val="0"/>
              <a:lumOff val="0"/>
              <a:alphaOff val="0"/>
            </a:prstClr>
          </a:solidFill>
          <a:prstDash val="solid"/>
          <a:miter lim="800000"/>
        </a:ln>
        <a:effectLst/>
      </dgm:spPr>
      <dgm:t>
        <a:bodyPr spcFirstLastPara="0" vert="horz" wrap="square" lIns="537805" tIns="27940" rIns="27940" bIns="27940" numCol="1" spcCol="1270" anchor="ctr" anchorCtr="0"/>
        <a:lstStyle/>
        <a:p>
          <a:pPr algn="l">
            <a:buFont typeface="Arial" panose="020B0604020202020204" pitchFamily="34" charset="0"/>
            <a:buChar char="•"/>
          </a:pPr>
          <a:r>
            <a:rPr lang="en-US" sz="1600" dirty="0">
              <a:latin typeface="Cambria" panose="02040503050406030204" pitchFamily="18" charset="0"/>
              <a:ea typeface="Cambria" panose="02040503050406030204" pitchFamily="18" charset="0"/>
              <a:cs typeface="Times New Roman" panose="02020603050405020304" pitchFamily="18" charset="0"/>
            </a:rPr>
            <a:t>Major decisions by 66% voting share are:</a:t>
          </a:r>
          <a:endParaRPr lang="en-IN" sz="1600" dirty="0">
            <a:latin typeface="Cambria" panose="02040503050406030204" pitchFamily="18" charset="0"/>
            <a:ea typeface="Cambria" panose="02040503050406030204" pitchFamily="18" charset="0"/>
          </a:endParaRPr>
        </a:p>
      </dgm:t>
    </dgm:pt>
    <dgm:pt modelId="{EB5159CE-F58A-4986-961A-8B1C282AC0AF}" type="parTrans" cxnId="{DC123042-54B7-472D-AE8D-34888BD290B2}">
      <dgm:prSet/>
      <dgm:spPr/>
      <dgm:t>
        <a:bodyPr/>
        <a:lstStyle/>
        <a:p>
          <a:endParaRPr lang="en-IN"/>
        </a:p>
      </dgm:t>
    </dgm:pt>
    <dgm:pt modelId="{F60D471D-4A7E-4E45-A661-7689406B3DCB}" type="sibTrans" cxnId="{DC123042-54B7-472D-AE8D-34888BD290B2}">
      <dgm:prSet/>
      <dgm:spPr/>
      <dgm:t>
        <a:bodyPr/>
        <a:lstStyle/>
        <a:p>
          <a:endParaRPr lang="en-IN"/>
        </a:p>
      </dgm:t>
    </dgm:pt>
    <dgm:pt modelId="{6FDAC5AF-A7FA-4CFE-8158-E5E80354090B}">
      <dgm:prSet custT="1"/>
      <dgm:spPr>
        <a:solidFill>
          <a:srgbClr val="5B9BD5">
            <a:lumMod val="50000"/>
          </a:srgbClr>
        </a:solidFill>
        <a:ln w="12700" cap="flat" cmpd="sng" algn="ctr">
          <a:solidFill>
            <a:prstClr val="white">
              <a:hueOff val="0"/>
              <a:satOff val="0"/>
              <a:lumOff val="0"/>
              <a:alphaOff val="0"/>
            </a:prstClr>
          </a:solidFill>
          <a:prstDash val="solid"/>
          <a:miter lim="800000"/>
        </a:ln>
        <a:effectLst/>
      </dgm:spPr>
      <dgm:t>
        <a:bodyPr spcFirstLastPara="0" vert="horz" wrap="square" lIns="537805" tIns="27940" rIns="27940" bIns="27940" numCol="1" spcCol="1270" anchor="ctr" anchorCtr="0"/>
        <a:lstStyle/>
        <a:p>
          <a:pPr algn="just">
            <a:buFont typeface="Arial" panose="020B0604020202020204" pitchFamily="34" charset="0"/>
            <a:buChar char="•"/>
          </a:pPr>
          <a:r>
            <a:rPr lang="en-US" sz="1600" dirty="0">
              <a:latin typeface="Cambria" panose="02040503050406030204" pitchFamily="18" charset="0"/>
              <a:ea typeface="Cambria" panose="02040503050406030204" pitchFamily="18" charset="0"/>
              <a:cs typeface="Times New Roman" panose="02020603050405020304" pitchFamily="18" charset="0"/>
            </a:rPr>
            <a:t>Appointment of IRP as RP or replacement of IRP [Section 22(2)], Extension of CIRP beyond 180 days [Section 12(2)], Replacement of RP [Section 27(2)], Approval of Resolution Plan [Section 30(4)], </a:t>
          </a:r>
          <a:r>
            <a:rPr lang="en-IN" sz="1600" dirty="0">
              <a:latin typeface="Cambria" panose="02040503050406030204" pitchFamily="18" charset="0"/>
              <a:ea typeface="Cambria" panose="02040503050406030204" pitchFamily="18" charset="0"/>
              <a:cs typeface="Times New Roman" panose="02020603050405020304" pitchFamily="18" charset="0"/>
            </a:rPr>
            <a:t>Liquidation Decision by </a:t>
          </a:r>
          <a:r>
            <a:rPr lang="en-IN" sz="1600" dirty="0" err="1">
              <a:latin typeface="Cambria" panose="02040503050406030204" pitchFamily="18" charset="0"/>
              <a:ea typeface="Cambria" panose="02040503050406030204" pitchFamily="18" charset="0"/>
              <a:cs typeface="Times New Roman" panose="02020603050405020304" pitchFamily="18" charset="0"/>
            </a:rPr>
            <a:t>CoC</a:t>
          </a:r>
          <a:r>
            <a:rPr lang="en-IN" sz="1600" dirty="0">
              <a:latin typeface="Cambria" panose="02040503050406030204" pitchFamily="18" charset="0"/>
              <a:ea typeface="Cambria" panose="02040503050406030204" pitchFamily="18" charset="0"/>
              <a:cs typeface="Times New Roman" panose="02020603050405020304" pitchFamily="18" charset="0"/>
            </a:rPr>
            <a:t> [Section 33(2)]</a:t>
          </a:r>
          <a:r>
            <a:rPr lang="en-US" sz="1600" dirty="0">
              <a:latin typeface="Cambria" panose="02040503050406030204" pitchFamily="18" charset="0"/>
              <a:ea typeface="Cambria" panose="02040503050406030204" pitchFamily="18" charset="0"/>
              <a:cs typeface="Times New Roman" panose="02020603050405020304" pitchFamily="18" charset="0"/>
            </a:rPr>
            <a:t>	</a:t>
          </a:r>
          <a:endParaRPr lang="en-IN" sz="1600" dirty="0">
            <a:latin typeface="Cambria" panose="02040503050406030204" pitchFamily="18" charset="0"/>
            <a:ea typeface="Cambria" panose="02040503050406030204" pitchFamily="18" charset="0"/>
          </a:endParaRPr>
        </a:p>
      </dgm:t>
    </dgm:pt>
    <dgm:pt modelId="{525D9959-B1FA-4486-B6D1-339E470D19AB}" type="parTrans" cxnId="{ECCB7EA0-E0AF-4509-9DAD-EF69DF2BE89B}">
      <dgm:prSet/>
      <dgm:spPr/>
      <dgm:t>
        <a:bodyPr/>
        <a:lstStyle/>
        <a:p>
          <a:endParaRPr lang="en-IN"/>
        </a:p>
      </dgm:t>
    </dgm:pt>
    <dgm:pt modelId="{C1B53E36-02BD-40B2-AE51-EFB824254F35}" type="sibTrans" cxnId="{ECCB7EA0-E0AF-4509-9DAD-EF69DF2BE89B}">
      <dgm:prSet/>
      <dgm:spPr/>
      <dgm:t>
        <a:bodyPr/>
        <a:lstStyle/>
        <a:p>
          <a:endParaRPr lang="en-IN"/>
        </a:p>
      </dgm:t>
    </dgm:pt>
    <dgm:pt modelId="{EC1DA7DF-CA77-4969-A917-BCB7B523F802}">
      <dgm:prSet custT="1"/>
      <dgm:spPr>
        <a:solidFill>
          <a:srgbClr val="5B9BD5">
            <a:lumMod val="50000"/>
          </a:srgbClr>
        </a:solidFill>
        <a:ln w="12700" cap="flat" cmpd="sng" algn="ctr">
          <a:solidFill>
            <a:prstClr val="white">
              <a:hueOff val="0"/>
              <a:satOff val="0"/>
              <a:lumOff val="0"/>
              <a:alphaOff val="0"/>
            </a:prstClr>
          </a:solidFill>
          <a:prstDash val="solid"/>
          <a:miter lim="800000"/>
        </a:ln>
        <a:effectLst/>
      </dgm:spPr>
      <dgm:t>
        <a:bodyPr spcFirstLastPara="0" vert="horz" wrap="square" lIns="537805" tIns="27940" rIns="27940" bIns="27940" numCol="1" spcCol="1270" anchor="ctr" anchorCtr="0"/>
        <a:lstStyle/>
        <a:p>
          <a:pPr algn="l">
            <a:buFont typeface="Arial" panose="020B0604020202020204" pitchFamily="34" charset="0"/>
            <a:buChar char="•"/>
          </a:pPr>
          <a:r>
            <a:rPr lang="en-US" sz="1600" dirty="0">
              <a:latin typeface="Cambria" panose="02040503050406030204" pitchFamily="18" charset="0"/>
              <a:ea typeface="Cambria" panose="02040503050406030204" pitchFamily="18" charset="0"/>
              <a:cs typeface="Times New Roman" panose="02020603050405020304" pitchFamily="18" charset="0"/>
            </a:rPr>
            <a:t>All actions mentioned under section 28 (1)</a:t>
          </a:r>
          <a:endParaRPr lang="en-IN" sz="1600" dirty="0">
            <a:latin typeface="Cambria" panose="02040503050406030204" pitchFamily="18" charset="0"/>
            <a:ea typeface="Cambria" panose="02040503050406030204" pitchFamily="18" charset="0"/>
          </a:endParaRPr>
        </a:p>
      </dgm:t>
    </dgm:pt>
    <dgm:pt modelId="{842B58EB-62F7-4EA6-8EB5-A017A3D752EC}" type="parTrans" cxnId="{41836030-4284-4437-8CB4-2DE250810F21}">
      <dgm:prSet/>
      <dgm:spPr/>
      <dgm:t>
        <a:bodyPr/>
        <a:lstStyle/>
        <a:p>
          <a:endParaRPr lang="en-IN"/>
        </a:p>
      </dgm:t>
    </dgm:pt>
    <dgm:pt modelId="{331C759F-8DE0-420E-85F3-19EDF849050B}" type="sibTrans" cxnId="{41836030-4284-4437-8CB4-2DE250810F21}">
      <dgm:prSet/>
      <dgm:spPr/>
      <dgm:t>
        <a:bodyPr/>
        <a:lstStyle/>
        <a:p>
          <a:endParaRPr lang="en-IN"/>
        </a:p>
      </dgm:t>
    </dgm:pt>
    <dgm:pt modelId="{0F03D380-CEC0-44D1-BC1D-61BF74F35377}">
      <dgm:prSet custT="1"/>
      <dgm:spPr>
        <a:solidFill>
          <a:srgbClr val="5B9BD5">
            <a:lumMod val="50000"/>
          </a:srgbClr>
        </a:solidFill>
        <a:ln w="12700" cap="flat" cmpd="sng" algn="ctr">
          <a:solidFill>
            <a:prstClr val="white">
              <a:hueOff val="0"/>
              <a:satOff val="0"/>
              <a:lumOff val="0"/>
              <a:alphaOff val="0"/>
            </a:prstClr>
          </a:solidFill>
          <a:prstDash val="solid"/>
          <a:miter lim="800000"/>
        </a:ln>
        <a:effectLst/>
      </dgm:spPr>
      <dgm:t>
        <a:bodyPr spcFirstLastPara="0" vert="horz" wrap="square" lIns="537805" tIns="27940" rIns="27940" bIns="27940" numCol="1" spcCol="1270" anchor="ctr" anchorCtr="0"/>
        <a:lstStyle/>
        <a:p>
          <a:pPr marL="0" lvl="0" indent="0" algn="l" defTabSz="488950">
            <a:lnSpc>
              <a:spcPct val="90000"/>
            </a:lnSpc>
            <a:spcBef>
              <a:spcPct val="0"/>
            </a:spcBef>
            <a:spcAft>
              <a:spcPct val="35000"/>
            </a:spcAft>
            <a:buNone/>
          </a:pPr>
          <a:r>
            <a:rPr lang="en-US" sz="1600" kern="1200">
              <a:solidFill>
                <a:prstClr val="white"/>
              </a:solidFill>
              <a:latin typeface="Cambria" panose="02040503050406030204" pitchFamily="18" charset="0"/>
              <a:ea typeface="Cambria" panose="02040503050406030204" pitchFamily="18" charset="0"/>
              <a:cs typeface="Times New Roman" panose="02020603050405020304" pitchFamily="18" charset="0"/>
            </a:rPr>
            <a:t>Other Decisions of CoC by 51 % voting share</a:t>
          </a:r>
          <a:endParaRPr lang="en-IN" sz="1600" kern="1200" dirty="0">
            <a:solidFill>
              <a:prstClr val="white"/>
            </a:solidFill>
            <a:latin typeface="Cambria" panose="02040503050406030204" pitchFamily="18" charset="0"/>
            <a:ea typeface="Cambria" panose="02040503050406030204" pitchFamily="18" charset="0"/>
            <a:cs typeface="Times New Roman" panose="02020603050405020304" pitchFamily="18" charset="0"/>
          </a:endParaRPr>
        </a:p>
      </dgm:t>
    </dgm:pt>
    <dgm:pt modelId="{BEF607E2-3EF8-405D-8617-DD81A6B630B2}" type="parTrans" cxnId="{8B8448FD-3CCC-4466-9047-509C65F9A3C5}">
      <dgm:prSet/>
      <dgm:spPr/>
      <dgm:t>
        <a:bodyPr/>
        <a:lstStyle/>
        <a:p>
          <a:endParaRPr lang="en-IN"/>
        </a:p>
      </dgm:t>
    </dgm:pt>
    <dgm:pt modelId="{E9DCF0DF-E259-45A1-9F39-9C8B7C914044}" type="sibTrans" cxnId="{8B8448FD-3CCC-4466-9047-509C65F9A3C5}">
      <dgm:prSet/>
      <dgm:spPr/>
      <dgm:t>
        <a:bodyPr/>
        <a:lstStyle/>
        <a:p>
          <a:endParaRPr lang="en-IN"/>
        </a:p>
      </dgm:t>
    </dgm:pt>
    <dgm:pt modelId="{ED4FA087-948A-4061-9353-7550CE385EE9}" type="pres">
      <dgm:prSet presAssocID="{4B18D6ED-FC43-405A-891E-000C30AAB8E0}" presName="Name0" presStyleCnt="0">
        <dgm:presLayoutVars>
          <dgm:chMax val="7"/>
          <dgm:chPref val="7"/>
          <dgm:dir/>
        </dgm:presLayoutVars>
      </dgm:prSet>
      <dgm:spPr/>
      <dgm:t>
        <a:bodyPr/>
        <a:lstStyle/>
        <a:p>
          <a:endParaRPr lang="en-US"/>
        </a:p>
      </dgm:t>
    </dgm:pt>
    <dgm:pt modelId="{1E45F61C-95D8-4221-ADE3-BF98E9CA4CD2}" type="pres">
      <dgm:prSet presAssocID="{4B18D6ED-FC43-405A-891E-000C30AAB8E0}" presName="Name1" presStyleCnt="0"/>
      <dgm:spPr/>
    </dgm:pt>
    <dgm:pt modelId="{279BD113-1BC1-4463-AE8B-4E2C68A2680C}" type="pres">
      <dgm:prSet presAssocID="{4B18D6ED-FC43-405A-891E-000C30AAB8E0}" presName="cycle" presStyleCnt="0"/>
      <dgm:spPr/>
    </dgm:pt>
    <dgm:pt modelId="{BCE90F26-6E65-46E3-A33C-1B100F77E831}" type="pres">
      <dgm:prSet presAssocID="{4B18D6ED-FC43-405A-891E-000C30AAB8E0}" presName="srcNode" presStyleLbl="node1" presStyleIdx="0" presStyleCnt="5"/>
      <dgm:spPr/>
    </dgm:pt>
    <dgm:pt modelId="{329D9EEC-297A-466D-8231-B40ACB36E9D5}" type="pres">
      <dgm:prSet presAssocID="{4B18D6ED-FC43-405A-891E-000C30AAB8E0}" presName="conn" presStyleLbl="parChTrans1D2" presStyleIdx="0" presStyleCnt="1"/>
      <dgm:spPr/>
      <dgm:t>
        <a:bodyPr/>
        <a:lstStyle/>
        <a:p>
          <a:endParaRPr lang="en-US"/>
        </a:p>
      </dgm:t>
    </dgm:pt>
    <dgm:pt modelId="{94A05376-3230-4505-BAAD-924B5BAC2D84}" type="pres">
      <dgm:prSet presAssocID="{4B18D6ED-FC43-405A-891E-000C30AAB8E0}" presName="extraNode" presStyleLbl="node1" presStyleIdx="0" presStyleCnt="5"/>
      <dgm:spPr/>
    </dgm:pt>
    <dgm:pt modelId="{B0315F4F-82B8-492C-8E9A-B5CCFC6EA958}" type="pres">
      <dgm:prSet presAssocID="{4B18D6ED-FC43-405A-891E-000C30AAB8E0}" presName="dstNode" presStyleLbl="node1" presStyleIdx="0" presStyleCnt="5"/>
      <dgm:spPr/>
    </dgm:pt>
    <dgm:pt modelId="{2A9E7DB0-6D90-4F55-BF6D-C49D19758F99}" type="pres">
      <dgm:prSet presAssocID="{68C17D34-BCA8-4698-AE9B-5302C454E965}" presName="text_1" presStyleLbl="node1" presStyleIdx="0" presStyleCnt="5" custScaleY="68917">
        <dgm:presLayoutVars>
          <dgm:bulletEnabled val="1"/>
        </dgm:presLayoutVars>
      </dgm:prSet>
      <dgm:spPr/>
      <dgm:t>
        <a:bodyPr/>
        <a:lstStyle/>
        <a:p>
          <a:endParaRPr lang="en-US"/>
        </a:p>
      </dgm:t>
    </dgm:pt>
    <dgm:pt modelId="{E6D27837-1569-4B04-AD8F-B4D5C13C2F0C}" type="pres">
      <dgm:prSet presAssocID="{68C17D34-BCA8-4698-AE9B-5302C454E965}" presName="accent_1" presStyleCnt="0"/>
      <dgm:spPr/>
    </dgm:pt>
    <dgm:pt modelId="{918A0FD6-58AC-4DAE-8326-522B759F9B8A}" type="pres">
      <dgm:prSet presAssocID="{68C17D34-BCA8-4698-AE9B-5302C454E965}" presName="accentRepeatNode" presStyleLbl="solidFgAcc1" presStyleIdx="0" presStyleCnt="5"/>
      <dgm:spPr/>
    </dgm:pt>
    <dgm:pt modelId="{AD0FC41D-5775-4B33-B05A-847CD534D889}" type="pres">
      <dgm:prSet presAssocID="{CDFC5A4D-063E-4289-93A1-1D657C83E286}" presName="text_2" presStyleLbl="node1" presStyleIdx="1" presStyleCnt="5" custScaleY="75702" custLinFactNeighborX="1191" custLinFactNeighborY="-26121">
        <dgm:presLayoutVars>
          <dgm:bulletEnabled val="1"/>
        </dgm:presLayoutVars>
      </dgm:prSet>
      <dgm:spPr>
        <a:xfrm>
          <a:off x="995230" y="1354558"/>
          <a:ext cx="8665400" cy="677550"/>
        </a:xfrm>
        <a:prstGeom prst="rect">
          <a:avLst/>
        </a:prstGeom>
      </dgm:spPr>
      <dgm:t>
        <a:bodyPr/>
        <a:lstStyle/>
        <a:p>
          <a:endParaRPr lang="en-US"/>
        </a:p>
      </dgm:t>
    </dgm:pt>
    <dgm:pt modelId="{290B0E4F-3560-48C7-A2E9-A55E1CBFBD25}" type="pres">
      <dgm:prSet presAssocID="{CDFC5A4D-063E-4289-93A1-1D657C83E286}" presName="accent_2" presStyleCnt="0"/>
      <dgm:spPr/>
    </dgm:pt>
    <dgm:pt modelId="{17BF7E2C-8091-4950-B95D-A339831E520D}" type="pres">
      <dgm:prSet presAssocID="{CDFC5A4D-063E-4289-93A1-1D657C83E286}" presName="accentRepeatNode" presStyleLbl="solidFgAcc1" presStyleIdx="1" presStyleCnt="5"/>
      <dgm:spPr/>
    </dgm:pt>
    <dgm:pt modelId="{518F8779-AD25-4C02-8FC6-0052A0B8FFE9}" type="pres">
      <dgm:prSet presAssocID="{AFCE69C9-81DC-41DD-A9DE-DC9883AD1511}" presName="text_3" presStyleLbl="node1" presStyleIdx="2" presStyleCnt="5" custScaleY="106660" custLinFactNeighborX="1039" custLinFactNeighborY="-21767">
        <dgm:presLayoutVars>
          <dgm:bulletEnabled val="1"/>
        </dgm:presLayoutVars>
      </dgm:prSet>
      <dgm:spPr>
        <a:xfrm>
          <a:off x="1144243" y="2370558"/>
          <a:ext cx="8516387" cy="677550"/>
        </a:xfrm>
        <a:prstGeom prst="rect">
          <a:avLst/>
        </a:prstGeom>
      </dgm:spPr>
      <dgm:t>
        <a:bodyPr/>
        <a:lstStyle/>
        <a:p>
          <a:endParaRPr lang="en-US"/>
        </a:p>
      </dgm:t>
    </dgm:pt>
    <dgm:pt modelId="{82380777-F2DA-4CC1-9A1F-DF093CDEB3AC}" type="pres">
      <dgm:prSet presAssocID="{AFCE69C9-81DC-41DD-A9DE-DC9883AD1511}" presName="accent_3" presStyleCnt="0"/>
      <dgm:spPr/>
    </dgm:pt>
    <dgm:pt modelId="{10A812FF-802E-46E7-916D-9974A237EA80}" type="pres">
      <dgm:prSet presAssocID="{AFCE69C9-81DC-41DD-A9DE-DC9883AD1511}" presName="accentRepeatNode" presStyleLbl="solidFgAcc1" presStyleIdx="2" presStyleCnt="5" custLinFactNeighborX="-5224" custLinFactNeighborY="-12190"/>
      <dgm:spPr/>
    </dgm:pt>
    <dgm:pt modelId="{60397FDF-603A-49F0-A504-F7D4D60A02E4}" type="pres">
      <dgm:prSet presAssocID="{D7B8D411-8533-4BE0-A991-29CEBD96A738}" presName="text_4" presStyleLbl="node1" presStyleIdx="3" presStyleCnt="5" custScaleY="180184">
        <dgm:presLayoutVars>
          <dgm:bulletEnabled val="1"/>
        </dgm:presLayoutVars>
      </dgm:prSet>
      <dgm:spPr>
        <a:xfrm>
          <a:off x="995230" y="3386558"/>
          <a:ext cx="8665400" cy="677550"/>
        </a:xfrm>
        <a:prstGeom prst="rect">
          <a:avLst/>
        </a:prstGeom>
      </dgm:spPr>
      <dgm:t>
        <a:bodyPr/>
        <a:lstStyle/>
        <a:p>
          <a:endParaRPr lang="en-US"/>
        </a:p>
      </dgm:t>
    </dgm:pt>
    <dgm:pt modelId="{D66B8B32-74C7-4ACE-894E-E80FAF43FC78}" type="pres">
      <dgm:prSet presAssocID="{D7B8D411-8533-4BE0-A991-29CEBD96A738}" presName="accent_4" presStyleCnt="0"/>
      <dgm:spPr/>
    </dgm:pt>
    <dgm:pt modelId="{994093DC-8813-4E40-835A-387CB97B3F92}" type="pres">
      <dgm:prSet presAssocID="{D7B8D411-8533-4BE0-A991-29CEBD96A738}" presName="accentRepeatNode" presStyleLbl="solidFgAcc1" presStyleIdx="3" presStyleCnt="5"/>
      <dgm:spPr/>
    </dgm:pt>
    <dgm:pt modelId="{B7DC4C02-6008-453C-9F2B-11D52C50DF90}" type="pres">
      <dgm:prSet presAssocID="{0F03D380-CEC0-44D1-BC1D-61BF74F35377}" presName="text_5" presStyleLbl="node1" presStyleIdx="4" presStyleCnt="5" custScaleY="72800">
        <dgm:presLayoutVars>
          <dgm:bulletEnabled val="1"/>
        </dgm:presLayoutVars>
      </dgm:prSet>
      <dgm:spPr>
        <a:xfrm>
          <a:off x="509717" y="4402558"/>
          <a:ext cx="9150913" cy="677550"/>
        </a:xfrm>
        <a:prstGeom prst="rect">
          <a:avLst/>
        </a:prstGeom>
      </dgm:spPr>
      <dgm:t>
        <a:bodyPr/>
        <a:lstStyle/>
        <a:p>
          <a:endParaRPr lang="en-US"/>
        </a:p>
      </dgm:t>
    </dgm:pt>
    <dgm:pt modelId="{4E7F3ADD-6982-459E-AE92-2EB5171D2FBF}" type="pres">
      <dgm:prSet presAssocID="{0F03D380-CEC0-44D1-BC1D-61BF74F35377}" presName="accent_5" presStyleCnt="0"/>
      <dgm:spPr/>
    </dgm:pt>
    <dgm:pt modelId="{6D354667-C818-4225-9531-2041B0AAAEAB}" type="pres">
      <dgm:prSet presAssocID="{0F03D380-CEC0-44D1-BC1D-61BF74F35377}" presName="accentRepeatNode" presStyleLbl="solidFgAcc1" presStyleIdx="4" presStyleCnt="5"/>
      <dgm:spPr/>
    </dgm:pt>
  </dgm:ptLst>
  <dgm:cxnLst>
    <dgm:cxn modelId="{ACA00438-3FD6-4971-B884-CF177ECDECE3}" type="presOf" srcId="{68C17D34-BCA8-4698-AE9B-5302C454E965}" destId="{2A9E7DB0-6D90-4F55-BF6D-C49D19758F99}" srcOrd="0" destOrd="0" presId="urn:microsoft.com/office/officeart/2008/layout/VerticalCurvedList"/>
    <dgm:cxn modelId="{DC123042-54B7-472D-AE8D-34888BD290B2}" srcId="{4B18D6ED-FC43-405A-891E-000C30AAB8E0}" destId="{D7B8D411-8533-4BE0-A991-29CEBD96A738}" srcOrd="3" destOrd="0" parTransId="{EB5159CE-F58A-4986-961A-8B1C282AC0AF}" sibTransId="{F60D471D-4A7E-4E45-A661-7689406B3DCB}"/>
    <dgm:cxn modelId="{9493D82A-312A-4860-84CC-1DF4D170EADF}" srcId="{4B18D6ED-FC43-405A-891E-000C30AAB8E0}" destId="{AFCE69C9-81DC-41DD-A9DE-DC9883AD1511}" srcOrd="2" destOrd="0" parTransId="{07E23388-52F3-4DEE-95B9-0BA45B305262}" sibTransId="{5393BFE6-B31C-448C-9EC7-3F15460C30A5}"/>
    <dgm:cxn modelId="{04B0DA48-F107-4D35-B2D5-1E74168FBEFB}" type="presOf" srcId="{AFCE69C9-81DC-41DD-A9DE-DC9883AD1511}" destId="{518F8779-AD25-4C02-8FC6-0052A0B8FFE9}" srcOrd="0" destOrd="0" presId="urn:microsoft.com/office/officeart/2008/layout/VerticalCurvedList"/>
    <dgm:cxn modelId="{AC0DD44E-08AF-423E-94A1-4D2384E95F55}" type="presOf" srcId="{6FDAC5AF-A7FA-4CFE-8158-E5E80354090B}" destId="{60397FDF-603A-49F0-A504-F7D4D60A02E4}" srcOrd="0" destOrd="1" presId="urn:microsoft.com/office/officeart/2008/layout/VerticalCurvedList"/>
    <dgm:cxn modelId="{04EA8C1F-EE72-402B-A1FD-AA8960471151}" type="presOf" srcId="{EC1DA7DF-CA77-4969-A917-BCB7B523F802}" destId="{60397FDF-603A-49F0-A504-F7D4D60A02E4}" srcOrd="0" destOrd="2" presId="urn:microsoft.com/office/officeart/2008/layout/VerticalCurvedList"/>
    <dgm:cxn modelId="{27D090D8-B9B0-496E-B0F8-ACDFA05E56FD}" type="presOf" srcId="{D7B8D411-8533-4BE0-A991-29CEBD96A738}" destId="{60397FDF-603A-49F0-A504-F7D4D60A02E4}" srcOrd="0" destOrd="0" presId="urn:microsoft.com/office/officeart/2008/layout/VerticalCurvedList"/>
    <dgm:cxn modelId="{6A6A041A-D022-46B2-A091-F7D7F70886EF}" type="presOf" srcId="{CDFC5A4D-063E-4289-93A1-1D657C83E286}" destId="{AD0FC41D-5775-4B33-B05A-847CD534D889}" srcOrd="0" destOrd="0" presId="urn:microsoft.com/office/officeart/2008/layout/VerticalCurvedList"/>
    <dgm:cxn modelId="{4FB5680C-0A4C-4F25-9513-AA9FD22D68E6}" type="presOf" srcId="{0F03D380-CEC0-44D1-BC1D-61BF74F35377}" destId="{B7DC4C02-6008-453C-9F2B-11D52C50DF90}" srcOrd="0" destOrd="0" presId="urn:microsoft.com/office/officeart/2008/layout/VerticalCurvedList"/>
    <dgm:cxn modelId="{B8943190-967E-4914-9E86-10120B9B00FB}" type="presOf" srcId="{68511A61-15D9-49E7-A5D0-E5E473B5B799}" destId="{329D9EEC-297A-466D-8231-B40ACB36E9D5}" srcOrd="0" destOrd="0" presId="urn:microsoft.com/office/officeart/2008/layout/VerticalCurvedList"/>
    <dgm:cxn modelId="{41836030-4284-4437-8CB4-2DE250810F21}" srcId="{D7B8D411-8533-4BE0-A991-29CEBD96A738}" destId="{EC1DA7DF-CA77-4969-A917-BCB7B523F802}" srcOrd="1" destOrd="0" parTransId="{842B58EB-62F7-4EA6-8EB5-A017A3D752EC}" sibTransId="{331C759F-8DE0-420E-85F3-19EDF849050B}"/>
    <dgm:cxn modelId="{4E298014-224B-4408-80ED-20EBC1C106A3}" srcId="{4B18D6ED-FC43-405A-891E-000C30AAB8E0}" destId="{CDFC5A4D-063E-4289-93A1-1D657C83E286}" srcOrd="1" destOrd="0" parTransId="{CE4B1DF3-B1F3-4A5D-BF2A-0F678CE907B2}" sibTransId="{052D2740-39B1-48B4-9E7D-F5ADC4A35870}"/>
    <dgm:cxn modelId="{ECCB7EA0-E0AF-4509-9DAD-EF69DF2BE89B}" srcId="{D7B8D411-8533-4BE0-A991-29CEBD96A738}" destId="{6FDAC5AF-A7FA-4CFE-8158-E5E80354090B}" srcOrd="0" destOrd="0" parTransId="{525D9959-B1FA-4486-B6D1-339E470D19AB}" sibTransId="{C1B53E36-02BD-40B2-AE51-EFB824254F35}"/>
    <dgm:cxn modelId="{38D6D768-40EC-460A-B0E6-51080FBCFF57}" type="presOf" srcId="{4B18D6ED-FC43-405A-891E-000C30AAB8E0}" destId="{ED4FA087-948A-4061-9353-7550CE385EE9}" srcOrd="0" destOrd="0" presId="urn:microsoft.com/office/officeart/2008/layout/VerticalCurvedList"/>
    <dgm:cxn modelId="{8B8448FD-3CCC-4466-9047-509C65F9A3C5}" srcId="{4B18D6ED-FC43-405A-891E-000C30AAB8E0}" destId="{0F03D380-CEC0-44D1-BC1D-61BF74F35377}" srcOrd="4" destOrd="0" parTransId="{BEF607E2-3EF8-405D-8617-DD81A6B630B2}" sibTransId="{E9DCF0DF-E259-45A1-9F39-9C8B7C914044}"/>
    <dgm:cxn modelId="{A64A865F-6AB3-457B-9607-8ADCEF33891E}" srcId="{4B18D6ED-FC43-405A-891E-000C30AAB8E0}" destId="{68C17D34-BCA8-4698-AE9B-5302C454E965}" srcOrd="0" destOrd="0" parTransId="{B6D6F07E-6962-4831-9104-5D17A5EDEE1C}" sibTransId="{68511A61-15D9-49E7-A5D0-E5E473B5B799}"/>
    <dgm:cxn modelId="{7C8E1DA9-66AE-418C-9ED8-F4FD1CA01EDF}" type="presParOf" srcId="{ED4FA087-948A-4061-9353-7550CE385EE9}" destId="{1E45F61C-95D8-4221-ADE3-BF98E9CA4CD2}" srcOrd="0" destOrd="0" presId="urn:microsoft.com/office/officeart/2008/layout/VerticalCurvedList"/>
    <dgm:cxn modelId="{15556714-BD16-46FC-9F1C-CD660C520BE9}" type="presParOf" srcId="{1E45F61C-95D8-4221-ADE3-BF98E9CA4CD2}" destId="{279BD113-1BC1-4463-AE8B-4E2C68A2680C}" srcOrd="0" destOrd="0" presId="urn:microsoft.com/office/officeart/2008/layout/VerticalCurvedList"/>
    <dgm:cxn modelId="{ACDA3BBC-66F3-44FB-A127-6372496B9A43}" type="presParOf" srcId="{279BD113-1BC1-4463-AE8B-4E2C68A2680C}" destId="{BCE90F26-6E65-46E3-A33C-1B100F77E831}" srcOrd="0" destOrd="0" presId="urn:microsoft.com/office/officeart/2008/layout/VerticalCurvedList"/>
    <dgm:cxn modelId="{5EFA6027-A2BC-40B2-8DC5-44E5B64ECB5E}" type="presParOf" srcId="{279BD113-1BC1-4463-AE8B-4E2C68A2680C}" destId="{329D9EEC-297A-466D-8231-B40ACB36E9D5}" srcOrd="1" destOrd="0" presId="urn:microsoft.com/office/officeart/2008/layout/VerticalCurvedList"/>
    <dgm:cxn modelId="{88262986-2CB6-4319-B84A-BFF2A33B6F43}" type="presParOf" srcId="{279BD113-1BC1-4463-AE8B-4E2C68A2680C}" destId="{94A05376-3230-4505-BAAD-924B5BAC2D84}" srcOrd="2" destOrd="0" presId="urn:microsoft.com/office/officeart/2008/layout/VerticalCurvedList"/>
    <dgm:cxn modelId="{F6178B3F-B447-4942-8EAB-CF48B25252FF}" type="presParOf" srcId="{279BD113-1BC1-4463-AE8B-4E2C68A2680C}" destId="{B0315F4F-82B8-492C-8E9A-B5CCFC6EA958}" srcOrd="3" destOrd="0" presId="urn:microsoft.com/office/officeart/2008/layout/VerticalCurvedList"/>
    <dgm:cxn modelId="{E96DDEA4-ECA1-45C2-A095-34A99941B7B3}" type="presParOf" srcId="{1E45F61C-95D8-4221-ADE3-BF98E9CA4CD2}" destId="{2A9E7DB0-6D90-4F55-BF6D-C49D19758F99}" srcOrd="1" destOrd="0" presId="urn:microsoft.com/office/officeart/2008/layout/VerticalCurvedList"/>
    <dgm:cxn modelId="{A6B0B24B-9E21-4E52-9A69-F132C066D030}" type="presParOf" srcId="{1E45F61C-95D8-4221-ADE3-BF98E9CA4CD2}" destId="{E6D27837-1569-4B04-AD8F-B4D5C13C2F0C}" srcOrd="2" destOrd="0" presId="urn:microsoft.com/office/officeart/2008/layout/VerticalCurvedList"/>
    <dgm:cxn modelId="{3E77C023-5D76-4C54-AA45-E87D7FF80F33}" type="presParOf" srcId="{E6D27837-1569-4B04-AD8F-B4D5C13C2F0C}" destId="{918A0FD6-58AC-4DAE-8326-522B759F9B8A}" srcOrd="0" destOrd="0" presId="urn:microsoft.com/office/officeart/2008/layout/VerticalCurvedList"/>
    <dgm:cxn modelId="{E53951D0-4B2A-4DD3-8481-00149C59D195}" type="presParOf" srcId="{1E45F61C-95D8-4221-ADE3-BF98E9CA4CD2}" destId="{AD0FC41D-5775-4B33-B05A-847CD534D889}" srcOrd="3" destOrd="0" presId="urn:microsoft.com/office/officeart/2008/layout/VerticalCurvedList"/>
    <dgm:cxn modelId="{B1A50ADE-33A5-4348-8092-B17751B89148}" type="presParOf" srcId="{1E45F61C-95D8-4221-ADE3-BF98E9CA4CD2}" destId="{290B0E4F-3560-48C7-A2E9-A55E1CBFBD25}" srcOrd="4" destOrd="0" presId="urn:microsoft.com/office/officeart/2008/layout/VerticalCurvedList"/>
    <dgm:cxn modelId="{B131137A-FF79-45ED-B31C-6BFAF1163911}" type="presParOf" srcId="{290B0E4F-3560-48C7-A2E9-A55E1CBFBD25}" destId="{17BF7E2C-8091-4950-B95D-A339831E520D}" srcOrd="0" destOrd="0" presId="urn:microsoft.com/office/officeart/2008/layout/VerticalCurvedList"/>
    <dgm:cxn modelId="{5EEF9DB3-2BFB-43C1-98B2-B556EAA84EA5}" type="presParOf" srcId="{1E45F61C-95D8-4221-ADE3-BF98E9CA4CD2}" destId="{518F8779-AD25-4C02-8FC6-0052A0B8FFE9}" srcOrd="5" destOrd="0" presId="urn:microsoft.com/office/officeart/2008/layout/VerticalCurvedList"/>
    <dgm:cxn modelId="{386CE97A-CEAD-4CCB-9C70-DE61C3268F67}" type="presParOf" srcId="{1E45F61C-95D8-4221-ADE3-BF98E9CA4CD2}" destId="{82380777-F2DA-4CC1-9A1F-DF093CDEB3AC}" srcOrd="6" destOrd="0" presId="urn:microsoft.com/office/officeart/2008/layout/VerticalCurvedList"/>
    <dgm:cxn modelId="{C9132628-5DBC-435B-8A40-A65EF1D299C5}" type="presParOf" srcId="{82380777-F2DA-4CC1-9A1F-DF093CDEB3AC}" destId="{10A812FF-802E-46E7-916D-9974A237EA80}" srcOrd="0" destOrd="0" presId="urn:microsoft.com/office/officeart/2008/layout/VerticalCurvedList"/>
    <dgm:cxn modelId="{891F86AC-19E1-459A-8DCF-8E6ABC963B11}" type="presParOf" srcId="{1E45F61C-95D8-4221-ADE3-BF98E9CA4CD2}" destId="{60397FDF-603A-49F0-A504-F7D4D60A02E4}" srcOrd="7" destOrd="0" presId="urn:microsoft.com/office/officeart/2008/layout/VerticalCurvedList"/>
    <dgm:cxn modelId="{3362DB10-2219-43A8-9E84-3F45D20FA1D4}" type="presParOf" srcId="{1E45F61C-95D8-4221-ADE3-BF98E9CA4CD2}" destId="{D66B8B32-74C7-4ACE-894E-E80FAF43FC78}" srcOrd="8" destOrd="0" presId="urn:microsoft.com/office/officeart/2008/layout/VerticalCurvedList"/>
    <dgm:cxn modelId="{837D97A7-51F0-4814-8C57-39191828E759}" type="presParOf" srcId="{D66B8B32-74C7-4ACE-894E-E80FAF43FC78}" destId="{994093DC-8813-4E40-835A-387CB97B3F92}" srcOrd="0" destOrd="0" presId="urn:microsoft.com/office/officeart/2008/layout/VerticalCurvedList"/>
    <dgm:cxn modelId="{E7433C24-486C-4723-9BE6-A1EC455C2D79}" type="presParOf" srcId="{1E45F61C-95D8-4221-ADE3-BF98E9CA4CD2}" destId="{B7DC4C02-6008-453C-9F2B-11D52C50DF90}" srcOrd="9" destOrd="0" presId="urn:microsoft.com/office/officeart/2008/layout/VerticalCurvedList"/>
    <dgm:cxn modelId="{0A8E21DA-5DFD-4FD7-89B2-347D0FB7F49B}" type="presParOf" srcId="{1E45F61C-95D8-4221-ADE3-BF98E9CA4CD2}" destId="{4E7F3ADD-6982-459E-AE92-2EB5171D2FBF}" srcOrd="10" destOrd="0" presId="urn:microsoft.com/office/officeart/2008/layout/VerticalCurvedList"/>
    <dgm:cxn modelId="{EE50BBC2-1E7A-4DBD-A1F6-506E412E65D0}" type="presParOf" srcId="{4E7F3ADD-6982-459E-AE92-2EB5171D2FBF}" destId="{6D354667-C818-4225-9531-2041B0AAAEAB}"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27A692F-AB80-4465-A46D-2DE24A6FCEB3}"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IN"/>
        </a:p>
      </dgm:t>
    </dgm:pt>
    <dgm:pt modelId="{087A11D1-650B-4CFD-94E6-5A9BB611C5C7}">
      <dgm:prSet phldrT="[Text]" custT="1"/>
      <dgm:spPr>
        <a:solidFill>
          <a:schemeClr val="accent1">
            <a:lumMod val="50000"/>
          </a:schemeClr>
        </a:solidFill>
      </dgm:spPr>
      <dgm:t>
        <a:bodyPr/>
        <a:lstStyle/>
        <a:p>
          <a:r>
            <a:rPr lang="en-US" sz="2500" dirty="0">
              <a:latin typeface="Cambria" panose="02040503050406030204" pitchFamily="18" charset="0"/>
              <a:ea typeface="Cambria" panose="02040503050406030204" pitchFamily="18" charset="0"/>
              <a:cs typeface="Times New Roman" panose="02020603050405020304" pitchFamily="18" charset="0"/>
            </a:rPr>
            <a:t>Role of </a:t>
          </a:r>
          <a:r>
            <a:rPr lang="en-US" sz="2500" dirty="0" err="1">
              <a:latin typeface="Cambria" panose="02040503050406030204" pitchFamily="18" charset="0"/>
              <a:ea typeface="Cambria" panose="02040503050406030204" pitchFamily="18" charset="0"/>
              <a:cs typeface="Times New Roman" panose="02020603050405020304" pitchFamily="18" charset="0"/>
            </a:rPr>
            <a:t>CoC</a:t>
          </a:r>
          <a:r>
            <a:rPr lang="en-US" sz="2500" dirty="0">
              <a:latin typeface="Cambria" panose="02040503050406030204" pitchFamily="18" charset="0"/>
              <a:ea typeface="Cambria" panose="02040503050406030204" pitchFamily="18" charset="0"/>
              <a:cs typeface="Times New Roman" panose="02020603050405020304" pitchFamily="18" charset="0"/>
            </a:rPr>
            <a:t> is to reduce </a:t>
          </a:r>
          <a:r>
            <a:rPr lang="en-US" sz="2500" dirty="0" err="1">
              <a:latin typeface="Cambria" panose="02040503050406030204" pitchFamily="18" charset="0"/>
              <a:ea typeface="Cambria" panose="02040503050406030204" pitchFamily="18" charset="0"/>
              <a:cs typeface="Times New Roman" panose="02020603050405020304" pitchFamily="18" charset="0"/>
            </a:rPr>
            <a:t>CoC</a:t>
          </a:r>
          <a:r>
            <a:rPr lang="en-US" sz="2500" dirty="0">
              <a:latin typeface="Cambria" panose="02040503050406030204" pitchFamily="18" charset="0"/>
              <a:ea typeface="Cambria" panose="02040503050406030204" pitchFamily="18" charset="0"/>
              <a:cs typeface="Times New Roman" panose="02020603050405020304" pitchFamily="18" charset="0"/>
            </a:rPr>
            <a:t> cost and maximize the value of assets of CD, there are two types of cost</a:t>
          </a:r>
          <a:endParaRPr lang="en-IN" sz="2500" dirty="0">
            <a:latin typeface="Cambria" panose="02040503050406030204" pitchFamily="18" charset="0"/>
            <a:ea typeface="Cambria" panose="02040503050406030204" pitchFamily="18" charset="0"/>
          </a:endParaRPr>
        </a:p>
      </dgm:t>
    </dgm:pt>
    <dgm:pt modelId="{3F292CFC-AD19-455B-8C5E-0FCDED30A622}" type="parTrans" cxnId="{120275D6-F878-419A-9BB6-209E75CD2E86}">
      <dgm:prSet/>
      <dgm:spPr/>
      <dgm:t>
        <a:bodyPr/>
        <a:lstStyle/>
        <a:p>
          <a:endParaRPr lang="en-IN"/>
        </a:p>
      </dgm:t>
    </dgm:pt>
    <dgm:pt modelId="{35B24DD2-BDD7-4795-BEB1-D36FD7AA06C3}" type="sibTrans" cxnId="{120275D6-F878-419A-9BB6-209E75CD2E86}">
      <dgm:prSet/>
      <dgm:spPr/>
      <dgm:t>
        <a:bodyPr/>
        <a:lstStyle/>
        <a:p>
          <a:endParaRPr lang="en-IN"/>
        </a:p>
      </dgm:t>
    </dgm:pt>
    <dgm:pt modelId="{57962625-CD88-4565-9ABE-A8AC91EB8FD1}">
      <dgm:prSet phldrT="[Text]" custT="1"/>
      <dgm:spPr>
        <a:solidFill>
          <a:schemeClr val="accent1">
            <a:lumMod val="75000"/>
          </a:schemeClr>
        </a:solidFill>
      </dgm:spPr>
      <dgm:t>
        <a:bodyPr/>
        <a:lstStyle/>
        <a:p>
          <a:pPr>
            <a:buFont typeface="Arial" panose="020B0604020202020204" pitchFamily="34" charset="0"/>
            <a:buChar char="•"/>
          </a:pPr>
          <a:r>
            <a:rPr lang="en-US" sz="1900" b="1" u="sng" dirty="0">
              <a:latin typeface="Cambria" panose="02040503050406030204" pitchFamily="18" charset="0"/>
              <a:ea typeface="Cambria" panose="02040503050406030204" pitchFamily="18" charset="0"/>
              <a:cs typeface="Times New Roman" panose="02020603050405020304" pitchFamily="18" charset="0"/>
            </a:rPr>
            <a:t>Fees of professionals/Agencies to be appointed</a:t>
          </a:r>
          <a:r>
            <a:rPr lang="en-US" sz="1900" b="1" dirty="0">
              <a:latin typeface="Cambria" panose="02040503050406030204" pitchFamily="18" charset="0"/>
              <a:ea typeface="Cambria" panose="02040503050406030204" pitchFamily="18" charset="0"/>
              <a:cs typeface="Times New Roman" panose="02020603050405020304" pitchFamily="18" charset="0"/>
            </a:rPr>
            <a:t> </a:t>
          </a:r>
          <a:r>
            <a:rPr lang="en-US" sz="1900" dirty="0">
              <a:latin typeface="Cambria" panose="02040503050406030204" pitchFamily="18" charset="0"/>
              <a:ea typeface="Cambria" panose="02040503050406030204" pitchFamily="18" charset="0"/>
              <a:cs typeface="Times New Roman" panose="02020603050405020304" pitchFamily="18" charset="0"/>
            </a:rPr>
            <a:t>– Retainer legal council; Registered Valuers; IT support system for maintaining website, sending bulk mails, conducting </a:t>
          </a:r>
          <a:r>
            <a:rPr lang="en-US" sz="1900" dirty="0" err="1">
              <a:latin typeface="Cambria" panose="02040503050406030204" pitchFamily="18" charset="0"/>
              <a:ea typeface="Cambria" panose="02040503050406030204" pitchFamily="18" charset="0"/>
              <a:cs typeface="Times New Roman" panose="02020603050405020304" pitchFamily="18" charset="0"/>
            </a:rPr>
            <a:t>e-voting</a:t>
          </a:r>
          <a:r>
            <a:rPr lang="en-US" sz="1900" dirty="0">
              <a:latin typeface="Cambria" panose="02040503050406030204" pitchFamily="18" charset="0"/>
              <a:ea typeface="Cambria" panose="02040503050406030204" pitchFamily="18" charset="0"/>
              <a:cs typeface="Times New Roman" panose="02020603050405020304" pitchFamily="18" charset="0"/>
            </a:rPr>
            <a:t>; Security guards; Chartered Accountants for preparing audited balance sheet; Company Secretary for ROC/SEBI compliances; Transaction Record Analyst for avoidance transactions; Insurance of assets of the corporate debtor; Industry Specialist to run the corporate debtor, manager to control the operations of corporate debtor.</a:t>
          </a:r>
          <a:endParaRPr lang="en-IN" sz="1900" dirty="0">
            <a:latin typeface="Cambria" panose="02040503050406030204" pitchFamily="18" charset="0"/>
            <a:ea typeface="Cambria" panose="02040503050406030204" pitchFamily="18" charset="0"/>
          </a:endParaRPr>
        </a:p>
      </dgm:t>
    </dgm:pt>
    <dgm:pt modelId="{56292551-8FC0-4AF5-B19D-A964486E2723}" type="parTrans" cxnId="{0BB84677-07FB-4EC1-B10F-F73B09699F4F}">
      <dgm:prSet/>
      <dgm:spPr/>
      <dgm:t>
        <a:bodyPr/>
        <a:lstStyle/>
        <a:p>
          <a:endParaRPr lang="en-IN"/>
        </a:p>
      </dgm:t>
    </dgm:pt>
    <dgm:pt modelId="{30DAFAC6-F804-4FEE-A1B0-4EFB04EA4598}" type="sibTrans" cxnId="{0BB84677-07FB-4EC1-B10F-F73B09699F4F}">
      <dgm:prSet/>
      <dgm:spPr/>
      <dgm:t>
        <a:bodyPr/>
        <a:lstStyle/>
        <a:p>
          <a:endParaRPr lang="en-IN"/>
        </a:p>
      </dgm:t>
    </dgm:pt>
    <dgm:pt modelId="{7CB32A3A-C84F-4E51-B368-BCD5F7300EA3}">
      <dgm:prSet phldrT="[Text]" custT="1"/>
      <dgm:spPr>
        <a:solidFill>
          <a:schemeClr val="accent1">
            <a:lumMod val="75000"/>
          </a:schemeClr>
        </a:solidFill>
      </dgm:spPr>
      <dgm:t>
        <a:bodyPr/>
        <a:lstStyle/>
        <a:p>
          <a:pPr>
            <a:buFont typeface="Arial" panose="020B0604020202020204" pitchFamily="34" charset="0"/>
            <a:buChar char="•"/>
          </a:pPr>
          <a:r>
            <a:rPr lang="en-US" sz="1900" b="1" u="sng" dirty="0">
              <a:latin typeface="Cambria" panose="02040503050406030204" pitchFamily="18" charset="0"/>
              <a:ea typeface="Cambria" panose="02040503050406030204" pitchFamily="18" charset="0"/>
              <a:cs typeface="Times New Roman" panose="02020603050405020304" pitchFamily="18" charset="0"/>
            </a:rPr>
            <a:t>The cost of running operations of CD (If CD has no revenues or insufficient revenues)</a:t>
          </a:r>
          <a:r>
            <a:rPr lang="en-US" sz="1900" b="1" dirty="0">
              <a:latin typeface="Cambria" panose="02040503050406030204" pitchFamily="18" charset="0"/>
              <a:ea typeface="Cambria" panose="02040503050406030204" pitchFamily="18" charset="0"/>
              <a:cs typeface="Times New Roman" panose="02020603050405020304" pitchFamily="18" charset="0"/>
            </a:rPr>
            <a:t> – </a:t>
          </a:r>
          <a:r>
            <a:rPr lang="en-US" sz="1900" dirty="0" err="1">
              <a:latin typeface="Cambria" panose="02040503050406030204" pitchFamily="18" charset="0"/>
              <a:ea typeface="Cambria" panose="02040503050406030204" pitchFamily="18" charset="0"/>
              <a:cs typeface="Times New Roman" panose="02020603050405020304" pitchFamily="18" charset="0"/>
            </a:rPr>
            <a:t>CoC</a:t>
          </a:r>
          <a:r>
            <a:rPr lang="en-US" sz="1900" dirty="0">
              <a:latin typeface="Cambria" panose="02040503050406030204" pitchFamily="18" charset="0"/>
              <a:ea typeface="Cambria" panose="02040503050406030204" pitchFamily="18" charset="0"/>
              <a:cs typeface="Times New Roman" panose="02020603050405020304" pitchFamily="18" charset="0"/>
            </a:rPr>
            <a:t> to</a:t>
          </a:r>
          <a:r>
            <a:rPr lang="en-US" sz="1900" b="1" dirty="0">
              <a:latin typeface="Cambria" panose="02040503050406030204" pitchFamily="18" charset="0"/>
              <a:ea typeface="Cambria" panose="02040503050406030204" pitchFamily="18" charset="0"/>
              <a:cs typeface="Times New Roman" panose="02020603050405020304" pitchFamily="18" charset="0"/>
            </a:rPr>
            <a:t> </a:t>
          </a:r>
          <a:r>
            <a:rPr lang="en-US" sz="1900" dirty="0">
              <a:latin typeface="Cambria" panose="02040503050406030204" pitchFamily="18" charset="0"/>
              <a:ea typeface="Cambria" panose="02040503050406030204" pitchFamily="18" charset="0"/>
              <a:cs typeface="Times New Roman" panose="02020603050405020304" pitchFamily="18" charset="0"/>
            </a:rPr>
            <a:t>ask RP to present monthly performance of operation of CD including flow of fund/revenue, ask RP to reassess/review the number, position and quality of personnel required to keep CD ongoing, permit reduction if employees found excess than requirement looking into scale of operation of CD.</a:t>
          </a:r>
          <a:endParaRPr lang="en-IN" sz="1900" dirty="0">
            <a:latin typeface="Cambria" panose="02040503050406030204" pitchFamily="18" charset="0"/>
            <a:ea typeface="Cambria" panose="02040503050406030204" pitchFamily="18" charset="0"/>
          </a:endParaRPr>
        </a:p>
      </dgm:t>
    </dgm:pt>
    <dgm:pt modelId="{6DB483A1-6BB5-4CC8-92F5-24DC58AD5551}" type="parTrans" cxnId="{336410AA-98AD-4AD9-8134-B6AEDB742FA9}">
      <dgm:prSet/>
      <dgm:spPr/>
      <dgm:t>
        <a:bodyPr/>
        <a:lstStyle/>
        <a:p>
          <a:endParaRPr lang="en-IN"/>
        </a:p>
      </dgm:t>
    </dgm:pt>
    <dgm:pt modelId="{1A15D746-706B-4DD2-8CE5-541BEF9610D1}" type="sibTrans" cxnId="{336410AA-98AD-4AD9-8134-B6AEDB742FA9}">
      <dgm:prSet/>
      <dgm:spPr/>
      <dgm:t>
        <a:bodyPr/>
        <a:lstStyle/>
        <a:p>
          <a:endParaRPr lang="en-IN"/>
        </a:p>
      </dgm:t>
    </dgm:pt>
    <dgm:pt modelId="{BD70AA1C-35BF-4A4B-83AF-CB8A61DDBAEA}" type="pres">
      <dgm:prSet presAssocID="{127A692F-AB80-4465-A46D-2DE24A6FCEB3}" presName="composite" presStyleCnt="0">
        <dgm:presLayoutVars>
          <dgm:chMax val="1"/>
          <dgm:dir/>
          <dgm:resizeHandles val="exact"/>
        </dgm:presLayoutVars>
      </dgm:prSet>
      <dgm:spPr/>
      <dgm:t>
        <a:bodyPr/>
        <a:lstStyle/>
        <a:p>
          <a:endParaRPr lang="en-US"/>
        </a:p>
      </dgm:t>
    </dgm:pt>
    <dgm:pt modelId="{C63E4807-5026-4033-A7C6-86CC9F5ADE27}" type="pres">
      <dgm:prSet presAssocID="{087A11D1-650B-4CFD-94E6-5A9BB611C5C7}" presName="roof" presStyleLbl="dkBgShp" presStyleIdx="0" presStyleCnt="2" custScaleY="56238"/>
      <dgm:spPr/>
      <dgm:t>
        <a:bodyPr/>
        <a:lstStyle/>
        <a:p>
          <a:endParaRPr lang="en-US"/>
        </a:p>
      </dgm:t>
    </dgm:pt>
    <dgm:pt modelId="{AAEFDBA9-8721-47DC-A4DE-3936BB1E0AFE}" type="pres">
      <dgm:prSet presAssocID="{087A11D1-650B-4CFD-94E6-5A9BB611C5C7}" presName="pillars" presStyleCnt="0"/>
      <dgm:spPr/>
    </dgm:pt>
    <dgm:pt modelId="{FC2093F6-6246-416E-9887-621831FB66EB}" type="pres">
      <dgm:prSet presAssocID="{087A11D1-650B-4CFD-94E6-5A9BB611C5C7}" presName="pillar1" presStyleLbl="node1" presStyleIdx="0" presStyleCnt="2" custScaleY="119924">
        <dgm:presLayoutVars>
          <dgm:bulletEnabled val="1"/>
        </dgm:presLayoutVars>
      </dgm:prSet>
      <dgm:spPr/>
      <dgm:t>
        <a:bodyPr/>
        <a:lstStyle/>
        <a:p>
          <a:endParaRPr lang="en-US"/>
        </a:p>
      </dgm:t>
    </dgm:pt>
    <dgm:pt modelId="{C41E6BEA-6105-4B66-8F2C-01E237EEF7E0}" type="pres">
      <dgm:prSet presAssocID="{7CB32A3A-C84F-4E51-B368-BCD5F7300EA3}" presName="pillarX" presStyleLbl="node1" presStyleIdx="1" presStyleCnt="2" custScaleY="119924">
        <dgm:presLayoutVars>
          <dgm:bulletEnabled val="1"/>
        </dgm:presLayoutVars>
      </dgm:prSet>
      <dgm:spPr/>
      <dgm:t>
        <a:bodyPr/>
        <a:lstStyle/>
        <a:p>
          <a:endParaRPr lang="en-US"/>
        </a:p>
      </dgm:t>
    </dgm:pt>
    <dgm:pt modelId="{9CDFB11D-3BED-43AD-9579-0491A7348C37}" type="pres">
      <dgm:prSet presAssocID="{087A11D1-650B-4CFD-94E6-5A9BB611C5C7}" presName="base" presStyleLbl="dkBgShp" presStyleIdx="1" presStyleCnt="2"/>
      <dgm:spPr/>
    </dgm:pt>
  </dgm:ptLst>
  <dgm:cxnLst>
    <dgm:cxn modelId="{0BB84677-07FB-4EC1-B10F-F73B09699F4F}" srcId="{087A11D1-650B-4CFD-94E6-5A9BB611C5C7}" destId="{57962625-CD88-4565-9ABE-A8AC91EB8FD1}" srcOrd="0" destOrd="0" parTransId="{56292551-8FC0-4AF5-B19D-A964486E2723}" sibTransId="{30DAFAC6-F804-4FEE-A1B0-4EFB04EA4598}"/>
    <dgm:cxn modelId="{120275D6-F878-419A-9BB6-209E75CD2E86}" srcId="{127A692F-AB80-4465-A46D-2DE24A6FCEB3}" destId="{087A11D1-650B-4CFD-94E6-5A9BB611C5C7}" srcOrd="0" destOrd="0" parTransId="{3F292CFC-AD19-455B-8C5E-0FCDED30A622}" sibTransId="{35B24DD2-BDD7-4795-BEB1-D36FD7AA06C3}"/>
    <dgm:cxn modelId="{3D020A43-FB71-40E9-9F09-74A8C5B4975D}" type="presOf" srcId="{57962625-CD88-4565-9ABE-A8AC91EB8FD1}" destId="{FC2093F6-6246-416E-9887-621831FB66EB}" srcOrd="0" destOrd="0" presId="urn:microsoft.com/office/officeart/2005/8/layout/hList3"/>
    <dgm:cxn modelId="{B7F8256D-A35D-4269-9CB0-4DDA7410F561}" type="presOf" srcId="{127A692F-AB80-4465-A46D-2DE24A6FCEB3}" destId="{BD70AA1C-35BF-4A4B-83AF-CB8A61DDBAEA}" srcOrd="0" destOrd="0" presId="urn:microsoft.com/office/officeart/2005/8/layout/hList3"/>
    <dgm:cxn modelId="{336410AA-98AD-4AD9-8134-B6AEDB742FA9}" srcId="{087A11D1-650B-4CFD-94E6-5A9BB611C5C7}" destId="{7CB32A3A-C84F-4E51-B368-BCD5F7300EA3}" srcOrd="1" destOrd="0" parTransId="{6DB483A1-6BB5-4CC8-92F5-24DC58AD5551}" sibTransId="{1A15D746-706B-4DD2-8CE5-541BEF9610D1}"/>
    <dgm:cxn modelId="{E41FB298-D748-4887-ACFD-EA0A1953A83A}" type="presOf" srcId="{7CB32A3A-C84F-4E51-B368-BCD5F7300EA3}" destId="{C41E6BEA-6105-4B66-8F2C-01E237EEF7E0}" srcOrd="0" destOrd="0" presId="urn:microsoft.com/office/officeart/2005/8/layout/hList3"/>
    <dgm:cxn modelId="{61E09822-7773-4769-A0AD-5D4F6B39B451}" type="presOf" srcId="{087A11D1-650B-4CFD-94E6-5A9BB611C5C7}" destId="{C63E4807-5026-4033-A7C6-86CC9F5ADE27}" srcOrd="0" destOrd="0" presId="urn:microsoft.com/office/officeart/2005/8/layout/hList3"/>
    <dgm:cxn modelId="{5AC0880A-50DA-44ED-8899-95ECB0DA2B57}" type="presParOf" srcId="{BD70AA1C-35BF-4A4B-83AF-CB8A61DDBAEA}" destId="{C63E4807-5026-4033-A7C6-86CC9F5ADE27}" srcOrd="0" destOrd="0" presId="urn:microsoft.com/office/officeart/2005/8/layout/hList3"/>
    <dgm:cxn modelId="{878525BE-1231-49A7-BA3A-B01E01B188A9}" type="presParOf" srcId="{BD70AA1C-35BF-4A4B-83AF-CB8A61DDBAEA}" destId="{AAEFDBA9-8721-47DC-A4DE-3936BB1E0AFE}" srcOrd="1" destOrd="0" presId="urn:microsoft.com/office/officeart/2005/8/layout/hList3"/>
    <dgm:cxn modelId="{8F91A983-4C8B-4044-8D99-FC663E3B0E76}" type="presParOf" srcId="{AAEFDBA9-8721-47DC-A4DE-3936BB1E0AFE}" destId="{FC2093F6-6246-416E-9887-621831FB66EB}" srcOrd="0" destOrd="0" presId="urn:microsoft.com/office/officeart/2005/8/layout/hList3"/>
    <dgm:cxn modelId="{0B5EA6DB-C170-4B51-ADE3-AFC54B526F7E}" type="presParOf" srcId="{AAEFDBA9-8721-47DC-A4DE-3936BB1E0AFE}" destId="{C41E6BEA-6105-4B66-8F2C-01E237EEF7E0}" srcOrd="1" destOrd="0" presId="urn:microsoft.com/office/officeart/2005/8/layout/hList3"/>
    <dgm:cxn modelId="{3D62F5DA-072F-4E72-BC41-8199F08717E6}" type="presParOf" srcId="{BD70AA1C-35BF-4A4B-83AF-CB8A61DDBAEA}" destId="{9CDFB11D-3BED-43AD-9579-0491A7348C37}"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922F675-4C6A-4B9A-82FF-032A78CA71F3}"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IN"/>
        </a:p>
      </dgm:t>
    </dgm:pt>
    <dgm:pt modelId="{6917A5F6-C2B0-4B3A-80EF-C75F3B72450D}">
      <dgm:prSet phldrT="[Text]" custT="1"/>
      <dgm:spPr>
        <a:solidFill>
          <a:schemeClr val="accent1">
            <a:lumMod val="50000"/>
          </a:schemeClr>
        </a:solidFill>
      </dgm:spPr>
      <dgm:t>
        <a:bodyPr/>
        <a:lstStyle/>
        <a:p>
          <a:pPr algn="just"/>
          <a:r>
            <a:rPr lang="en-US" sz="2400" b="1" u="none" dirty="0">
              <a:solidFill>
                <a:schemeClr val="bg1"/>
              </a:solidFill>
              <a:latin typeface="Cambria" panose="02040503050406030204" pitchFamily="18" charset="0"/>
              <a:ea typeface="Cambria" panose="02040503050406030204" pitchFamily="18" charset="0"/>
              <a:cs typeface="Times New Roman" panose="02020603050405020304" pitchFamily="18" charset="0"/>
            </a:rPr>
            <a:t>Expression of Interest (EOI) R-36(A)</a:t>
          </a:r>
          <a:endParaRPr lang="en-IN" sz="2400" u="none" dirty="0">
            <a:solidFill>
              <a:schemeClr val="bg1"/>
            </a:solidFill>
            <a:latin typeface="Cambria" panose="02040503050406030204" pitchFamily="18" charset="0"/>
            <a:ea typeface="Cambria" panose="02040503050406030204" pitchFamily="18" charset="0"/>
          </a:endParaRPr>
        </a:p>
      </dgm:t>
    </dgm:pt>
    <dgm:pt modelId="{75A374F3-5FC7-4099-9963-4FA631546593}" type="parTrans" cxnId="{F2F70040-C11F-4680-B626-4E7E0908BB14}">
      <dgm:prSet/>
      <dgm:spPr/>
      <dgm:t>
        <a:bodyPr/>
        <a:lstStyle/>
        <a:p>
          <a:endParaRPr lang="en-IN"/>
        </a:p>
      </dgm:t>
    </dgm:pt>
    <dgm:pt modelId="{42D74C08-7867-4DB5-B393-66CCF6A708C0}" type="sibTrans" cxnId="{F2F70040-C11F-4680-B626-4E7E0908BB14}">
      <dgm:prSet/>
      <dgm:spPr/>
      <dgm:t>
        <a:bodyPr/>
        <a:lstStyle/>
        <a:p>
          <a:endParaRPr lang="en-IN"/>
        </a:p>
      </dgm:t>
    </dgm:pt>
    <dgm:pt modelId="{DA437610-E087-4706-9EE7-CA6C959AA152}">
      <dgm:prSet phldrT="[Text]"/>
      <dgm:spPr/>
      <dgm:t>
        <a:bodyPr/>
        <a:lstStyle/>
        <a:p>
          <a:pPr algn="just">
            <a:buFont typeface="Wingdings" panose="05000000000000000000" pitchFamily="2" charset="2"/>
            <a:buChar char="v"/>
          </a:pPr>
          <a:r>
            <a:rPr lang="en-US" dirty="0" err="1">
              <a:latin typeface="Cambria" panose="02040503050406030204" pitchFamily="18" charset="0"/>
              <a:ea typeface="Cambria" panose="02040503050406030204" pitchFamily="18" charset="0"/>
              <a:cs typeface="Times New Roman" panose="02020603050405020304" pitchFamily="18" charset="0"/>
            </a:rPr>
            <a:t>CoC</a:t>
          </a:r>
          <a:r>
            <a:rPr lang="en-US" dirty="0">
              <a:latin typeface="Cambria" panose="02040503050406030204" pitchFamily="18" charset="0"/>
              <a:ea typeface="Cambria" panose="02040503050406030204" pitchFamily="18" charset="0"/>
              <a:cs typeface="Times New Roman" panose="02020603050405020304" pitchFamily="18" charset="0"/>
            </a:rPr>
            <a:t> to determine/ approve eligibility criteria for prospective resolution applicant(s) </a:t>
          </a:r>
          <a:endParaRPr lang="en-IN" dirty="0">
            <a:latin typeface="Cambria" panose="02040503050406030204" pitchFamily="18" charset="0"/>
            <a:ea typeface="Cambria" panose="02040503050406030204" pitchFamily="18" charset="0"/>
          </a:endParaRPr>
        </a:p>
      </dgm:t>
    </dgm:pt>
    <dgm:pt modelId="{CCD4B8E4-ECC7-48CD-9E57-0D4C5FB54D4F}" type="parTrans" cxnId="{2EA88529-D39C-4355-9351-699CBB8A5A2E}">
      <dgm:prSet/>
      <dgm:spPr/>
      <dgm:t>
        <a:bodyPr/>
        <a:lstStyle/>
        <a:p>
          <a:endParaRPr lang="en-IN"/>
        </a:p>
      </dgm:t>
    </dgm:pt>
    <dgm:pt modelId="{F071DD55-1530-4FB3-95BA-5603B6232848}" type="sibTrans" cxnId="{2EA88529-D39C-4355-9351-699CBB8A5A2E}">
      <dgm:prSet/>
      <dgm:spPr/>
      <dgm:t>
        <a:bodyPr/>
        <a:lstStyle/>
        <a:p>
          <a:endParaRPr lang="en-IN"/>
        </a:p>
      </dgm:t>
    </dgm:pt>
    <dgm:pt modelId="{19C26541-2F69-42BC-8CEF-6F0B8656BB99}">
      <dgm:prSet phldrT="[Text]"/>
      <dgm:spPr/>
      <dgm:t>
        <a:bodyPr/>
        <a:lstStyle/>
        <a:p>
          <a:pPr algn="just">
            <a:buFont typeface="Arial" panose="020B0604020202020204" pitchFamily="34" charset="0"/>
            <a:buChar char="•"/>
          </a:pPr>
          <a:r>
            <a:rPr lang="en-US" dirty="0">
              <a:latin typeface="Cambria" panose="02040503050406030204" pitchFamily="18" charset="0"/>
              <a:ea typeface="Cambria" panose="02040503050406030204" pitchFamily="18" charset="0"/>
              <a:cs typeface="Times New Roman" panose="02020603050405020304" pitchFamily="18" charset="0"/>
            </a:rPr>
            <a:t>Generally , three types of PRA’s consider e.g. Individuals/ Consortium of Individuals, Companies / Partnership Firms , Mutual Funds/ FII’s/ Investors / Equity Funds </a:t>
          </a:r>
          <a:endParaRPr lang="en-IN" dirty="0">
            <a:latin typeface="Cambria" panose="02040503050406030204" pitchFamily="18" charset="0"/>
            <a:ea typeface="Cambria" panose="02040503050406030204" pitchFamily="18" charset="0"/>
          </a:endParaRPr>
        </a:p>
      </dgm:t>
    </dgm:pt>
    <dgm:pt modelId="{DDB643E0-8A3D-45AB-B269-74197A3AF21F}" type="parTrans" cxnId="{92864284-854B-4C2B-9484-7F339AB952D3}">
      <dgm:prSet/>
      <dgm:spPr/>
      <dgm:t>
        <a:bodyPr/>
        <a:lstStyle/>
        <a:p>
          <a:endParaRPr lang="en-IN"/>
        </a:p>
      </dgm:t>
    </dgm:pt>
    <dgm:pt modelId="{8B51A47A-4B0B-4D19-98F8-D007E97F5172}" type="sibTrans" cxnId="{92864284-854B-4C2B-9484-7F339AB952D3}">
      <dgm:prSet/>
      <dgm:spPr/>
      <dgm:t>
        <a:bodyPr/>
        <a:lstStyle/>
        <a:p>
          <a:endParaRPr lang="en-IN"/>
        </a:p>
      </dgm:t>
    </dgm:pt>
    <dgm:pt modelId="{E62EDD55-71B6-49EC-9890-88424823D6C6}">
      <dgm:prSet phldrT="[Text]"/>
      <dgm:spPr/>
      <dgm:t>
        <a:bodyPr/>
        <a:lstStyle/>
        <a:p>
          <a:pPr algn="just"/>
          <a:r>
            <a:rPr lang="en-US" dirty="0">
              <a:latin typeface="Cambria" panose="02040503050406030204" pitchFamily="18" charset="0"/>
              <a:ea typeface="Cambria" panose="02040503050406030204" pitchFamily="18" charset="0"/>
              <a:cs typeface="Times New Roman" panose="02020603050405020304" pitchFamily="18" charset="0"/>
            </a:rPr>
            <a:t>In case of Real Estate Projects, Resident Welfare Associations also become PRA’s </a:t>
          </a:r>
        </a:p>
      </dgm:t>
    </dgm:pt>
    <dgm:pt modelId="{730766D8-2949-4F70-AF95-E131D0311F0D}" type="parTrans" cxnId="{417715D0-674B-46FA-ADD7-9642F1251F5E}">
      <dgm:prSet/>
      <dgm:spPr/>
      <dgm:t>
        <a:bodyPr/>
        <a:lstStyle/>
        <a:p>
          <a:endParaRPr lang="en-IN"/>
        </a:p>
      </dgm:t>
    </dgm:pt>
    <dgm:pt modelId="{710BCCEF-8267-4F6B-AFE6-96BAEF6B132C}" type="sibTrans" cxnId="{417715D0-674B-46FA-ADD7-9642F1251F5E}">
      <dgm:prSet/>
      <dgm:spPr/>
      <dgm:t>
        <a:bodyPr/>
        <a:lstStyle/>
        <a:p>
          <a:endParaRPr lang="en-IN"/>
        </a:p>
      </dgm:t>
    </dgm:pt>
    <dgm:pt modelId="{C6250A54-C02F-4BE5-A83B-94EC07F6F61D}">
      <dgm:prSet phldrT="[Text]"/>
      <dgm:spPr/>
      <dgm:t>
        <a:bodyPr/>
        <a:lstStyle/>
        <a:p>
          <a:pPr algn="just">
            <a:buFont typeface="Arial" panose="020B0604020202020204" pitchFamily="34" charset="0"/>
            <a:buChar char="•"/>
          </a:pPr>
          <a:r>
            <a:rPr lang="en-US" dirty="0">
              <a:latin typeface="Cambria" panose="02040503050406030204" pitchFamily="18" charset="0"/>
              <a:ea typeface="Cambria" panose="02040503050406030204" pitchFamily="18" charset="0"/>
              <a:cs typeface="Times New Roman" panose="02020603050405020304" pitchFamily="18" charset="0"/>
            </a:rPr>
            <a:t>Criteria for minimum amount for net worth and minimum number of experiences of the PRA’s in the industry of Corporate Debtor are of any other industries as prescribed </a:t>
          </a:r>
        </a:p>
      </dgm:t>
    </dgm:pt>
    <dgm:pt modelId="{5E0DC166-5D50-4E87-A35B-AB8EFCCE2243}" type="parTrans" cxnId="{86715EFE-FFB4-4BCD-A145-DCFAA1F76946}">
      <dgm:prSet/>
      <dgm:spPr/>
      <dgm:t>
        <a:bodyPr/>
        <a:lstStyle/>
        <a:p>
          <a:endParaRPr lang="en-IN"/>
        </a:p>
      </dgm:t>
    </dgm:pt>
    <dgm:pt modelId="{1B8EBA0C-7792-4E94-B2ED-A582E7BFAD52}" type="sibTrans" cxnId="{86715EFE-FFB4-4BCD-A145-DCFAA1F76946}">
      <dgm:prSet/>
      <dgm:spPr/>
      <dgm:t>
        <a:bodyPr/>
        <a:lstStyle/>
        <a:p>
          <a:endParaRPr lang="en-IN"/>
        </a:p>
      </dgm:t>
    </dgm:pt>
    <dgm:pt modelId="{A79BAD77-7839-4230-8F80-AFA790CE4B06}">
      <dgm:prSet phldrT="[Text]"/>
      <dgm:spPr/>
      <dgm:t>
        <a:bodyPr/>
        <a:lstStyle/>
        <a:p>
          <a:pPr algn="just">
            <a:buFont typeface="Arial" panose="020B0604020202020204" pitchFamily="34" charset="0"/>
            <a:buChar char="•"/>
          </a:pPr>
          <a:r>
            <a:rPr lang="en-US" dirty="0">
              <a:latin typeface="Cambria" panose="02040503050406030204" pitchFamily="18" charset="0"/>
              <a:ea typeface="Cambria" panose="02040503050406030204" pitchFamily="18" charset="0"/>
              <a:cs typeface="Times New Roman" panose="02020603050405020304" pitchFamily="18" charset="0"/>
            </a:rPr>
            <a:t>To take decision on refundable participation fees</a:t>
          </a:r>
        </a:p>
      </dgm:t>
    </dgm:pt>
    <dgm:pt modelId="{CD11F946-57BA-4818-B1D2-28E974372370}" type="parTrans" cxnId="{CE9A9892-AC18-4C8D-A80E-49DE17065A36}">
      <dgm:prSet/>
      <dgm:spPr/>
      <dgm:t>
        <a:bodyPr/>
        <a:lstStyle/>
        <a:p>
          <a:endParaRPr lang="en-IN"/>
        </a:p>
      </dgm:t>
    </dgm:pt>
    <dgm:pt modelId="{1E6306CE-6600-45CB-A3A4-14892A43B877}" type="sibTrans" cxnId="{CE9A9892-AC18-4C8D-A80E-49DE17065A36}">
      <dgm:prSet/>
      <dgm:spPr/>
      <dgm:t>
        <a:bodyPr/>
        <a:lstStyle/>
        <a:p>
          <a:endParaRPr lang="en-IN"/>
        </a:p>
      </dgm:t>
    </dgm:pt>
    <dgm:pt modelId="{DE97A380-2C51-4D23-83B8-CB3C4342927E}" type="pres">
      <dgm:prSet presAssocID="{A922F675-4C6A-4B9A-82FF-032A78CA71F3}" presName="vert0" presStyleCnt="0">
        <dgm:presLayoutVars>
          <dgm:dir/>
          <dgm:animOne val="branch"/>
          <dgm:animLvl val="lvl"/>
        </dgm:presLayoutVars>
      </dgm:prSet>
      <dgm:spPr/>
      <dgm:t>
        <a:bodyPr/>
        <a:lstStyle/>
        <a:p>
          <a:endParaRPr lang="en-US"/>
        </a:p>
      </dgm:t>
    </dgm:pt>
    <dgm:pt modelId="{AF67DDA3-DA7C-4E40-8332-B79490FC4E09}" type="pres">
      <dgm:prSet presAssocID="{6917A5F6-C2B0-4B3A-80EF-C75F3B72450D}" presName="thickLine" presStyleLbl="alignNode1" presStyleIdx="0" presStyleCnt="1"/>
      <dgm:spPr/>
    </dgm:pt>
    <dgm:pt modelId="{AFF019EF-32CE-43BB-961E-7B9B743471F4}" type="pres">
      <dgm:prSet presAssocID="{6917A5F6-C2B0-4B3A-80EF-C75F3B72450D}" presName="horz1" presStyleCnt="0"/>
      <dgm:spPr/>
    </dgm:pt>
    <dgm:pt modelId="{37E5DB67-F089-450C-9F51-A1FD544206E8}" type="pres">
      <dgm:prSet presAssocID="{6917A5F6-C2B0-4B3A-80EF-C75F3B72450D}" presName="tx1" presStyleLbl="revTx" presStyleIdx="0" presStyleCnt="6" custLinFactNeighborX="-8164" custLinFactNeighborY="265"/>
      <dgm:spPr/>
      <dgm:t>
        <a:bodyPr/>
        <a:lstStyle/>
        <a:p>
          <a:endParaRPr lang="en-US"/>
        </a:p>
      </dgm:t>
    </dgm:pt>
    <dgm:pt modelId="{4D4C04C0-7F20-4EAB-9DCE-5E45ED1E3676}" type="pres">
      <dgm:prSet presAssocID="{6917A5F6-C2B0-4B3A-80EF-C75F3B72450D}" presName="vert1" presStyleCnt="0"/>
      <dgm:spPr/>
    </dgm:pt>
    <dgm:pt modelId="{857E7287-EB11-4300-A873-7765C39B5B2A}" type="pres">
      <dgm:prSet presAssocID="{DA437610-E087-4706-9EE7-CA6C959AA152}" presName="vertSpace2a" presStyleCnt="0"/>
      <dgm:spPr/>
    </dgm:pt>
    <dgm:pt modelId="{2EA8A247-B7F7-45C9-B78B-2F999AAB0B13}" type="pres">
      <dgm:prSet presAssocID="{DA437610-E087-4706-9EE7-CA6C959AA152}" presName="horz2" presStyleCnt="0"/>
      <dgm:spPr/>
    </dgm:pt>
    <dgm:pt modelId="{A266D0EF-E5D1-4C6F-862B-615160F26B1E}" type="pres">
      <dgm:prSet presAssocID="{DA437610-E087-4706-9EE7-CA6C959AA152}" presName="horzSpace2" presStyleCnt="0"/>
      <dgm:spPr/>
    </dgm:pt>
    <dgm:pt modelId="{59F3AAC9-CC9A-404D-AAB7-22D2FA6021D7}" type="pres">
      <dgm:prSet presAssocID="{DA437610-E087-4706-9EE7-CA6C959AA152}" presName="tx2" presStyleLbl="revTx" presStyleIdx="1" presStyleCnt="6"/>
      <dgm:spPr/>
      <dgm:t>
        <a:bodyPr/>
        <a:lstStyle/>
        <a:p>
          <a:endParaRPr lang="en-US"/>
        </a:p>
      </dgm:t>
    </dgm:pt>
    <dgm:pt modelId="{5A1E6CAE-7F58-4A92-95A0-202F184FBE00}" type="pres">
      <dgm:prSet presAssocID="{DA437610-E087-4706-9EE7-CA6C959AA152}" presName="vert2" presStyleCnt="0"/>
      <dgm:spPr/>
    </dgm:pt>
    <dgm:pt modelId="{C2F4B33C-9401-4313-A348-EB5A96901BF7}" type="pres">
      <dgm:prSet presAssocID="{DA437610-E087-4706-9EE7-CA6C959AA152}" presName="thinLine2b" presStyleLbl="callout" presStyleIdx="0" presStyleCnt="5"/>
      <dgm:spPr/>
    </dgm:pt>
    <dgm:pt modelId="{6C664118-98CF-4B2D-88E4-86F14B59E039}" type="pres">
      <dgm:prSet presAssocID="{DA437610-E087-4706-9EE7-CA6C959AA152}" presName="vertSpace2b" presStyleCnt="0"/>
      <dgm:spPr/>
    </dgm:pt>
    <dgm:pt modelId="{32AF1C3F-8A32-4078-9E54-D7CCE3F65723}" type="pres">
      <dgm:prSet presAssocID="{19C26541-2F69-42BC-8CEF-6F0B8656BB99}" presName="horz2" presStyleCnt="0"/>
      <dgm:spPr/>
    </dgm:pt>
    <dgm:pt modelId="{F70AE9B9-6CA8-419D-A0DB-17CF44CE87D4}" type="pres">
      <dgm:prSet presAssocID="{19C26541-2F69-42BC-8CEF-6F0B8656BB99}" presName="horzSpace2" presStyleCnt="0"/>
      <dgm:spPr/>
    </dgm:pt>
    <dgm:pt modelId="{0055EB24-07C1-4313-86B8-AE988CE3B002}" type="pres">
      <dgm:prSet presAssocID="{19C26541-2F69-42BC-8CEF-6F0B8656BB99}" presName="tx2" presStyleLbl="revTx" presStyleIdx="2" presStyleCnt="6"/>
      <dgm:spPr/>
      <dgm:t>
        <a:bodyPr/>
        <a:lstStyle/>
        <a:p>
          <a:endParaRPr lang="en-US"/>
        </a:p>
      </dgm:t>
    </dgm:pt>
    <dgm:pt modelId="{78E530EF-4B11-4459-A55F-EA452C34ECD1}" type="pres">
      <dgm:prSet presAssocID="{19C26541-2F69-42BC-8CEF-6F0B8656BB99}" presName="vert2" presStyleCnt="0"/>
      <dgm:spPr/>
    </dgm:pt>
    <dgm:pt modelId="{F9BD2A1A-EF74-404C-86B1-151BFC2122CF}" type="pres">
      <dgm:prSet presAssocID="{19C26541-2F69-42BC-8CEF-6F0B8656BB99}" presName="thinLine2b" presStyleLbl="callout" presStyleIdx="1" presStyleCnt="5"/>
      <dgm:spPr/>
    </dgm:pt>
    <dgm:pt modelId="{FDAF9FAD-091C-4E13-A51C-2033CEE48684}" type="pres">
      <dgm:prSet presAssocID="{19C26541-2F69-42BC-8CEF-6F0B8656BB99}" presName="vertSpace2b" presStyleCnt="0"/>
      <dgm:spPr/>
    </dgm:pt>
    <dgm:pt modelId="{71BC7B30-91F5-4243-A6DB-9A03DDECAF89}" type="pres">
      <dgm:prSet presAssocID="{E62EDD55-71B6-49EC-9890-88424823D6C6}" presName="horz2" presStyleCnt="0"/>
      <dgm:spPr/>
    </dgm:pt>
    <dgm:pt modelId="{B118A432-F666-47D6-A974-ABA5A79F76D2}" type="pres">
      <dgm:prSet presAssocID="{E62EDD55-71B6-49EC-9890-88424823D6C6}" presName="horzSpace2" presStyleCnt="0"/>
      <dgm:spPr/>
    </dgm:pt>
    <dgm:pt modelId="{7BB7CCC7-09A0-426F-A911-463C86BA6C1C}" type="pres">
      <dgm:prSet presAssocID="{E62EDD55-71B6-49EC-9890-88424823D6C6}" presName="tx2" presStyleLbl="revTx" presStyleIdx="3" presStyleCnt="6"/>
      <dgm:spPr/>
      <dgm:t>
        <a:bodyPr/>
        <a:lstStyle/>
        <a:p>
          <a:endParaRPr lang="en-US"/>
        </a:p>
      </dgm:t>
    </dgm:pt>
    <dgm:pt modelId="{343BE54D-EB1D-43D3-BD83-5F56C416B437}" type="pres">
      <dgm:prSet presAssocID="{E62EDD55-71B6-49EC-9890-88424823D6C6}" presName="vert2" presStyleCnt="0"/>
      <dgm:spPr/>
    </dgm:pt>
    <dgm:pt modelId="{BFEC2DD2-2BC0-4251-A7AB-5CC815F6F488}" type="pres">
      <dgm:prSet presAssocID="{E62EDD55-71B6-49EC-9890-88424823D6C6}" presName="thinLine2b" presStyleLbl="callout" presStyleIdx="2" presStyleCnt="5"/>
      <dgm:spPr/>
    </dgm:pt>
    <dgm:pt modelId="{7C55932F-7C11-4902-BE41-0412197D3A69}" type="pres">
      <dgm:prSet presAssocID="{E62EDD55-71B6-49EC-9890-88424823D6C6}" presName="vertSpace2b" presStyleCnt="0"/>
      <dgm:spPr/>
    </dgm:pt>
    <dgm:pt modelId="{E81D4454-FC25-43B3-963A-6ADD64D2F9C3}" type="pres">
      <dgm:prSet presAssocID="{C6250A54-C02F-4BE5-A83B-94EC07F6F61D}" presName="horz2" presStyleCnt="0"/>
      <dgm:spPr/>
    </dgm:pt>
    <dgm:pt modelId="{ED40D7D9-414A-4149-B417-AE79F502BA79}" type="pres">
      <dgm:prSet presAssocID="{C6250A54-C02F-4BE5-A83B-94EC07F6F61D}" presName="horzSpace2" presStyleCnt="0"/>
      <dgm:spPr/>
    </dgm:pt>
    <dgm:pt modelId="{10A6A9BB-021F-4688-B1B8-174C26DE1052}" type="pres">
      <dgm:prSet presAssocID="{C6250A54-C02F-4BE5-A83B-94EC07F6F61D}" presName="tx2" presStyleLbl="revTx" presStyleIdx="4" presStyleCnt="6"/>
      <dgm:spPr/>
      <dgm:t>
        <a:bodyPr/>
        <a:lstStyle/>
        <a:p>
          <a:endParaRPr lang="en-US"/>
        </a:p>
      </dgm:t>
    </dgm:pt>
    <dgm:pt modelId="{93A33B68-B61D-44FA-A336-B377AFD8E693}" type="pres">
      <dgm:prSet presAssocID="{C6250A54-C02F-4BE5-A83B-94EC07F6F61D}" presName="vert2" presStyleCnt="0"/>
      <dgm:spPr/>
    </dgm:pt>
    <dgm:pt modelId="{48CD69DD-35CC-40C5-8DF4-306A2F7280CB}" type="pres">
      <dgm:prSet presAssocID="{C6250A54-C02F-4BE5-A83B-94EC07F6F61D}" presName="thinLine2b" presStyleLbl="callout" presStyleIdx="3" presStyleCnt="5"/>
      <dgm:spPr/>
    </dgm:pt>
    <dgm:pt modelId="{3CB303EA-77CF-4138-A6D8-5AF06ECB15F4}" type="pres">
      <dgm:prSet presAssocID="{C6250A54-C02F-4BE5-A83B-94EC07F6F61D}" presName="vertSpace2b" presStyleCnt="0"/>
      <dgm:spPr/>
    </dgm:pt>
    <dgm:pt modelId="{C792607C-F481-4AC6-8E3E-E2BAE867C35A}" type="pres">
      <dgm:prSet presAssocID="{A79BAD77-7839-4230-8F80-AFA790CE4B06}" presName="horz2" presStyleCnt="0"/>
      <dgm:spPr/>
    </dgm:pt>
    <dgm:pt modelId="{333EF7E9-F538-4378-A9C7-003ACF000C1D}" type="pres">
      <dgm:prSet presAssocID="{A79BAD77-7839-4230-8F80-AFA790CE4B06}" presName="horzSpace2" presStyleCnt="0"/>
      <dgm:spPr/>
    </dgm:pt>
    <dgm:pt modelId="{3BF7EF31-8078-42D5-8D4C-613431D94014}" type="pres">
      <dgm:prSet presAssocID="{A79BAD77-7839-4230-8F80-AFA790CE4B06}" presName="tx2" presStyleLbl="revTx" presStyleIdx="5" presStyleCnt="6"/>
      <dgm:spPr/>
      <dgm:t>
        <a:bodyPr/>
        <a:lstStyle/>
        <a:p>
          <a:endParaRPr lang="en-US"/>
        </a:p>
      </dgm:t>
    </dgm:pt>
    <dgm:pt modelId="{DDF8D2B6-0E75-4C0C-9FE9-76DD4C4B8F4C}" type="pres">
      <dgm:prSet presAssocID="{A79BAD77-7839-4230-8F80-AFA790CE4B06}" presName="vert2" presStyleCnt="0"/>
      <dgm:spPr/>
    </dgm:pt>
    <dgm:pt modelId="{D48EAC93-2203-43FF-B7DD-11E7B2490AEB}" type="pres">
      <dgm:prSet presAssocID="{A79BAD77-7839-4230-8F80-AFA790CE4B06}" presName="thinLine2b" presStyleLbl="callout" presStyleIdx="4" presStyleCnt="5"/>
      <dgm:spPr/>
    </dgm:pt>
    <dgm:pt modelId="{F685030D-2E76-4452-AA60-8155C65561D6}" type="pres">
      <dgm:prSet presAssocID="{A79BAD77-7839-4230-8F80-AFA790CE4B06}" presName="vertSpace2b" presStyleCnt="0"/>
      <dgm:spPr/>
    </dgm:pt>
  </dgm:ptLst>
  <dgm:cxnLst>
    <dgm:cxn modelId="{92864284-854B-4C2B-9484-7F339AB952D3}" srcId="{6917A5F6-C2B0-4B3A-80EF-C75F3B72450D}" destId="{19C26541-2F69-42BC-8CEF-6F0B8656BB99}" srcOrd="1" destOrd="0" parTransId="{DDB643E0-8A3D-45AB-B269-74197A3AF21F}" sibTransId="{8B51A47A-4B0B-4D19-98F8-D007E97F5172}"/>
    <dgm:cxn modelId="{2EA88529-D39C-4355-9351-699CBB8A5A2E}" srcId="{6917A5F6-C2B0-4B3A-80EF-C75F3B72450D}" destId="{DA437610-E087-4706-9EE7-CA6C959AA152}" srcOrd="0" destOrd="0" parTransId="{CCD4B8E4-ECC7-48CD-9E57-0D4C5FB54D4F}" sibTransId="{F071DD55-1530-4FB3-95BA-5603B6232848}"/>
    <dgm:cxn modelId="{063ACAD1-F33A-479E-938B-246A3C45A16F}" type="presOf" srcId="{DA437610-E087-4706-9EE7-CA6C959AA152}" destId="{59F3AAC9-CC9A-404D-AAB7-22D2FA6021D7}" srcOrd="0" destOrd="0" presId="urn:microsoft.com/office/officeart/2008/layout/LinedList"/>
    <dgm:cxn modelId="{86715EFE-FFB4-4BCD-A145-DCFAA1F76946}" srcId="{6917A5F6-C2B0-4B3A-80EF-C75F3B72450D}" destId="{C6250A54-C02F-4BE5-A83B-94EC07F6F61D}" srcOrd="3" destOrd="0" parTransId="{5E0DC166-5D50-4E87-A35B-AB8EFCCE2243}" sibTransId="{1B8EBA0C-7792-4E94-B2ED-A582E7BFAD52}"/>
    <dgm:cxn modelId="{14B7FF75-F7EF-46D2-8D71-13108A5ABDC2}" type="presOf" srcId="{A79BAD77-7839-4230-8F80-AFA790CE4B06}" destId="{3BF7EF31-8078-42D5-8D4C-613431D94014}" srcOrd="0" destOrd="0" presId="urn:microsoft.com/office/officeart/2008/layout/LinedList"/>
    <dgm:cxn modelId="{462E1049-F652-4BC1-8B0D-0B4A8585432A}" type="presOf" srcId="{6917A5F6-C2B0-4B3A-80EF-C75F3B72450D}" destId="{37E5DB67-F089-450C-9F51-A1FD544206E8}" srcOrd="0" destOrd="0" presId="urn:microsoft.com/office/officeart/2008/layout/LinedList"/>
    <dgm:cxn modelId="{F2F70040-C11F-4680-B626-4E7E0908BB14}" srcId="{A922F675-4C6A-4B9A-82FF-032A78CA71F3}" destId="{6917A5F6-C2B0-4B3A-80EF-C75F3B72450D}" srcOrd="0" destOrd="0" parTransId="{75A374F3-5FC7-4099-9963-4FA631546593}" sibTransId="{42D74C08-7867-4DB5-B393-66CCF6A708C0}"/>
    <dgm:cxn modelId="{CE9A9892-AC18-4C8D-A80E-49DE17065A36}" srcId="{6917A5F6-C2B0-4B3A-80EF-C75F3B72450D}" destId="{A79BAD77-7839-4230-8F80-AFA790CE4B06}" srcOrd="4" destOrd="0" parTransId="{CD11F946-57BA-4818-B1D2-28E974372370}" sibTransId="{1E6306CE-6600-45CB-A3A4-14892A43B877}"/>
    <dgm:cxn modelId="{8445B3E2-0E5F-4293-A0AA-5803A341E730}" type="presOf" srcId="{E62EDD55-71B6-49EC-9890-88424823D6C6}" destId="{7BB7CCC7-09A0-426F-A911-463C86BA6C1C}" srcOrd="0" destOrd="0" presId="urn:microsoft.com/office/officeart/2008/layout/LinedList"/>
    <dgm:cxn modelId="{3D62914D-ED34-467E-BB83-52E0E1DBA308}" type="presOf" srcId="{A922F675-4C6A-4B9A-82FF-032A78CA71F3}" destId="{DE97A380-2C51-4D23-83B8-CB3C4342927E}" srcOrd="0" destOrd="0" presId="urn:microsoft.com/office/officeart/2008/layout/LinedList"/>
    <dgm:cxn modelId="{F89CEC62-5CFE-43C3-A5AB-ABF8A204C596}" type="presOf" srcId="{C6250A54-C02F-4BE5-A83B-94EC07F6F61D}" destId="{10A6A9BB-021F-4688-B1B8-174C26DE1052}" srcOrd="0" destOrd="0" presId="urn:microsoft.com/office/officeart/2008/layout/LinedList"/>
    <dgm:cxn modelId="{B5A3FFDE-61AF-4C08-9133-877AA831EEB5}" type="presOf" srcId="{19C26541-2F69-42BC-8CEF-6F0B8656BB99}" destId="{0055EB24-07C1-4313-86B8-AE988CE3B002}" srcOrd="0" destOrd="0" presId="urn:microsoft.com/office/officeart/2008/layout/LinedList"/>
    <dgm:cxn modelId="{417715D0-674B-46FA-ADD7-9642F1251F5E}" srcId="{6917A5F6-C2B0-4B3A-80EF-C75F3B72450D}" destId="{E62EDD55-71B6-49EC-9890-88424823D6C6}" srcOrd="2" destOrd="0" parTransId="{730766D8-2949-4F70-AF95-E131D0311F0D}" sibTransId="{710BCCEF-8267-4F6B-AFE6-96BAEF6B132C}"/>
    <dgm:cxn modelId="{4CB4F882-45D2-4201-B688-0EE10AE3E96F}" type="presParOf" srcId="{DE97A380-2C51-4D23-83B8-CB3C4342927E}" destId="{AF67DDA3-DA7C-4E40-8332-B79490FC4E09}" srcOrd="0" destOrd="0" presId="urn:microsoft.com/office/officeart/2008/layout/LinedList"/>
    <dgm:cxn modelId="{71636D8E-6839-41FC-B277-5C49A08F21C3}" type="presParOf" srcId="{DE97A380-2C51-4D23-83B8-CB3C4342927E}" destId="{AFF019EF-32CE-43BB-961E-7B9B743471F4}" srcOrd="1" destOrd="0" presId="urn:microsoft.com/office/officeart/2008/layout/LinedList"/>
    <dgm:cxn modelId="{4520D6B2-618F-4838-981B-CDCECBA5C34D}" type="presParOf" srcId="{AFF019EF-32CE-43BB-961E-7B9B743471F4}" destId="{37E5DB67-F089-450C-9F51-A1FD544206E8}" srcOrd="0" destOrd="0" presId="urn:microsoft.com/office/officeart/2008/layout/LinedList"/>
    <dgm:cxn modelId="{EFC6D51C-E5C6-4C5A-8C66-1E9E52CC3351}" type="presParOf" srcId="{AFF019EF-32CE-43BB-961E-7B9B743471F4}" destId="{4D4C04C0-7F20-4EAB-9DCE-5E45ED1E3676}" srcOrd="1" destOrd="0" presId="urn:microsoft.com/office/officeart/2008/layout/LinedList"/>
    <dgm:cxn modelId="{DE5AFCFE-748C-4762-A4EF-ADD6166BAF1A}" type="presParOf" srcId="{4D4C04C0-7F20-4EAB-9DCE-5E45ED1E3676}" destId="{857E7287-EB11-4300-A873-7765C39B5B2A}" srcOrd="0" destOrd="0" presId="urn:microsoft.com/office/officeart/2008/layout/LinedList"/>
    <dgm:cxn modelId="{BCF5FAC3-C434-40E2-A12E-526AB605414C}" type="presParOf" srcId="{4D4C04C0-7F20-4EAB-9DCE-5E45ED1E3676}" destId="{2EA8A247-B7F7-45C9-B78B-2F999AAB0B13}" srcOrd="1" destOrd="0" presId="urn:microsoft.com/office/officeart/2008/layout/LinedList"/>
    <dgm:cxn modelId="{8AA6A03C-8001-4259-9902-7A9D0DD291E8}" type="presParOf" srcId="{2EA8A247-B7F7-45C9-B78B-2F999AAB0B13}" destId="{A266D0EF-E5D1-4C6F-862B-615160F26B1E}" srcOrd="0" destOrd="0" presId="urn:microsoft.com/office/officeart/2008/layout/LinedList"/>
    <dgm:cxn modelId="{EC0A7AF1-0BA8-4CE3-B1E7-56D9AF4BA679}" type="presParOf" srcId="{2EA8A247-B7F7-45C9-B78B-2F999AAB0B13}" destId="{59F3AAC9-CC9A-404D-AAB7-22D2FA6021D7}" srcOrd="1" destOrd="0" presId="urn:microsoft.com/office/officeart/2008/layout/LinedList"/>
    <dgm:cxn modelId="{43639EE7-E484-4C29-AFD2-D9B483E84E06}" type="presParOf" srcId="{2EA8A247-B7F7-45C9-B78B-2F999AAB0B13}" destId="{5A1E6CAE-7F58-4A92-95A0-202F184FBE00}" srcOrd="2" destOrd="0" presId="urn:microsoft.com/office/officeart/2008/layout/LinedList"/>
    <dgm:cxn modelId="{0E148FB5-9D59-4580-88D3-39ADFC405EFE}" type="presParOf" srcId="{4D4C04C0-7F20-4EAB-9DCE-5E45ED1E3676}" destId="{C2F4B33C-9401-4313-A348-EB5A96901BF7}" srcOrd="2" destOrd="0" presId="urn:microsoft.com/office/officeart/2008/layout/LinedList"/>
    <dgm:cxn modelId="{C86164EB-B8DD-4F76-8AD5-8C07B82B71F1}" type="presParOf" srcId="{4D4C04C0-7F20-4EAB-9DCE-5E45ED1E3676}" destId="{6C664118-98CF-4B2D-88E4-86F14B59E039}" srcOrd="3" destOrd="0" presId="urn:microsoft.com/office/officeart/2008/layout/LinedList"/>
    <dgm:cxn modelId="{F35C1CD8-14EF-4AFE-AC5D-2A7B7F0F125E}" type="presParOf" srcId="{4D4C04C0-7F20-4EAB-9DCE-5E45ED1E3676}" destId="{32AF1C3F-8A32-4078-9E54-D7CCE3F65723}" srcOrd="4" destOrd="0" presId="urn:microsoft.com/office/officeart/2008/layout/LinedList"/>
    <dgm:cxn modelId="{774808D2-0ED3-483F-9A14-C4F7F2E0C156}" type="presParOf" srcId="{32AF1C3F-8A32-4078-9E54-D7CCE3F65723}" destId="{F70AE9B9-6CA8-419D-A0DB-17CF44CE87D4}" srcOrd="0" destOrd="0" presId="urn:microsoft.com/office/officeart/2008/layout/LinedList"/>
    <dgm:cxn modelId="{97466E37-F7D9-48C6-A9C3-2755363CEDFA}" type="presParOf" srcId="{32AF1C3F-8A32-4078-9E54-D7CCE3F65723}" destId="{0055EB24-07C1-4313-86B8-AE988CE3B002}" srcOrd="1" destOrd="0" presId="urn:microsoft.com/office/officeart/2008/layout/LinedList"/>
    <dgm:cxn modelId="{8B2FE1FC-C938-48C1-BC5B-A60F4A3C6C84}" type="presParOf" srcId="{32AF1C3F-8A32-4078-9E54-D7CCE3F65723}" destId="{78E530EF-4B11-4459-A55F-EA452C34ECD1}" srcOrd="2" destOrd="0" presId="urn:microsoft.com/office/officeart/2008/layout/LinedList"/>
    <dgm:cxn modelId="{AAB841AD-882E-442D-AE82-C03D84C90501}" type="presParOf" srcId="{4D4C04C0-7F20-4EAB-9DCE-5E45ED1E3676}" destId="{F9BD2A1A-EF74-404C-86B1-151BFC2122CF}" srcOrd="5" destOrd="0" presId="urn:microsoft.com/office/officeart/2008/layout/LinedList"/>
    <dgm:cxn modelId="{94D3C381-1E4D-47DB-82DE-E0D623C597B7}" type="presParOf" srcId="{4D4C04C0-7F20-4EAB-9DCE-5E45ED1E3676}" destId="{FDAF9FAD-091C-4E13-A51C-2033CEE48684}" srcOrd="6" destOrd="0" presId="urn:microsoft.com/office/officeart/2008/layout/LinedList"/>
    <dgm:cxn modelId="{21F29860-1AEF-40D3-884A-A2EA881D8FC2}" type="presParOf" srcId="{4D4C04C0-7F20-4EAB-9DCE-5E45ED1E3676}" destId="{71BC7B30-91F5-4243-A6DB-9A03DDECAF89}" srcOrd="7" destOrd="0" presId="urn:microsoft.com/office/officeart/2008/layout/LinedList"/>
    <dgm:cxn modelId="{8B033B89-1061-4692-B89C-8CAD1A9D9918}" type="presParOf" srcId="{71BC7B30-91F5-4243-A6DB-9A03DDECAF89}" destId="{B118A432-F666-47D6-A974-ABA5A79F76D2}" srcOrd="0" destOrd="0" presId="urn:microsoft.com/office/officeart/2008/layout/LinedList"/>
    <dgm:cxn modelId="{C2B1EB31-9C05-4ED6-891F-80742310070A}" type="presParOf" srcId="{71BC7B30-91F5-4243-A6DB-9A03DDECAF89}" destId="{7BB7CCC7-09A0-426F-A911-463C86BA6C1C}" srcOrd="1" destOrd="0" presId="urn:microsoft.com/office/officeart/2008/layout/LinedList"/>
    <dgm:cxn modelId="{64A46BFC-002D-46BA-BC1D-474901633FC7}" type="presParOf" srcId="{71BC7B30-91F5-4243-A6DB-9A03DDECAF89}" destId="{343BE54D-EB1D-43D3-BD83-5F56C416B437}" srcOrd="2" destOrd="0" presId="urn:microsoft.com/office/officeart/2008/layout/LinedList"/>
    <dgm:cxn modelId="{E38C64E7-F1E6-460B-9490-ADBE0C0B71B0}" type="presParOf" srcId="{4D4C04C0-7F20-4EAB-9DCE-5E45ED1E3676}" destId="{BFEC2DD2-2BC0-4251-A7AB-5CC815F6F488}" srcOrd="8" destOrd="0" presId="urn:microsoft.com/office/officeart/2008/layout/LinedList"/>
    <dgm:cxn modelId="{2548C3C1-B5EB-4F09-931A-79B255FBAD69}" type="presParOf" srcId="{4D4C04C0-7F20-4EAB-9DCE-5E45ED1E3676}" destId="{7C55932F-7C11-4902-BE41-0412197D3A69}" srcOrd="9" destOrd="0" presId="urn:microsoft.com/office/officeart/2008/layout/LinedList"/>
    <dgm:cxn modelId="{A9E26D3D-214A-4A32-A130-875786F637AC}" type="presParOf" srcId="{4D4C04C0-7F20-4EAB-9DCE-5E45ED1E3676}" destId="{E81D4454-FC25-43B3-963A-6ADD64D2F9C3}" srcOrd="10" destOrd="0" presId="urn:microsoft.com/office/officeart/2008/layout/LinedList"/>
    <dgm:cxn modelId="{20F436B6-04F7-4429-92AA-873B3E5B899E}" type="presParOf" srcId="{E81D4454-FC25-43B3-963A-6ADD64D2F9C3}" destId="{ED40D7D9-414A-4149-B417-AE79F502BA79}" srcOrd="0" destOrd="0" presId="urn:microsoft.com/office/officeart/2008/layout/LinedList"/>
    <dgm:cxn modelId="{F9BE2E8B-E090-40E2-B2D3-8D7900BF23C0}" type="presParOf" srcId="{E81D4454-FC25-43B3-963A-6ADD64D2F9C3}" destId="{10A6A9BB-021F-4688-B1B8-174C26DE1052}" srcOrd="1" destOrd="0" presId="urn:microsoft.com/office/officeart/2008/layout/LinedList"/>
    <dgm:cxn modelId="{51E99DC9-81BD-483C-B58C-097DBDFC6F1E}" type="presParOf" srcId="{E81D4454-FC25-43B3-963A-6ADD64D2F9C3}" destId="{93A33B68-B61D-44FA-A336-B377AFD8E693}" srcOrd="2" destOrd="0" presId="urn:microsoft.com/office/officeart/2008/layout/LinedList"/>
    <dgm:cxn modelId="{E97A8EF4-EB65-45ED-B739-CD28F0698A60}" type="presParOf" srcId="{4D4C04C0-7F20-4EAB-9DCE-5E45ED1E3676}" destId="{48CD69DD-35CC-40C5-8DF4-306A2F7280CB}" srcOrd="11" destOrd="0" presId="urn:microsoft.com/office/officeart/2008/layout/LinedList"/>
    <dgm:cxn modelId="{A961B1E1-21D2-489E-BC43-9B8275F880F9}" type="presParOf" srcId="{4D4C04C0-7F20-4EAB-9DCE-5E45ED1E3676}" destId="{3CB303EA-77CF-4138-A6D8-5AF06ECB15F4}" srcOrd="12" destOrd="0" presId="urn:microsoft.com/office/officeart/2008/layout/LinedList"/>
    <dgm:cxn modelId="{D49642E3-9066-4FFD-9942-A039C73012DC}" type="presParOf" srcId="{4D4C04C0-7F20-4EAB-9DCE-5E45ED1E3676}" destId="{C792607C-F481-4AC6-8E3E-E2BAE867C35A}" srcOrd="13" destOrd="0" presId="urn:microsoft.com/office/officeart/2008/layout/LinedList"/>
    <dgm:cxn modelId="{776E7E95-F6B1-4C7F-A81E-BFCA0DBD7D29}" type="presParOf" srcId="{C792607C-F481-4AC6-8E3E-E2BAE867C35A}" destId="{333EF7E9-F538-4378-A9C7-003ACF000C1D}" srcOrd="0" destOrd="0" presId="urn:microsoft.com/office/officeart/2008/layout/LinedList"/>
    <dgm:cxn modelId="{5541E84C-FE97-4C74-9F8C-018389ADCA2A}" type="presParOf" srcId="{C792607C-F481-4AC6-8E3E-E2BAE867C35A}" destId="{3BF7EF31-8078-42D5-8D4C-613431D94014}" srcOrd="1" destOrd="0" presId="urn:microsoft.com/office/officeart/2008/layout/LinedList"/>
    <dgm:cxn modelId="{68ADB2F0-2EF8-4632-B2AB-ABFB2A72919B}" type="presParOf" srcId="{C792607C-F481-4AC6-8E3E-E2BAE867C35A}" destId="{DDF8D2B6-0E75-4C0C-9FE9-76DD4C4B8F4C}" srcOrd="2" destOrd="0" presId="urn:microsoft.com/office/officeart/2008/layout/LinedList"/>
    <dgm:cxn modelId="{03153954-689C-497A-9714-87CFE650E2EF}" type="presParOf" srcId="{4D4C04C0-7F20-4EAB-9DCE-5E45ED1E3676}" destId="{D48EAC93-2203-43FF-B7DD-11E7B2490AEB}" srcOrd="14" destOrd="0" presId="urn:microsoft.com/office/officeart/2008/layout/LinedList"/>
    <dgm:cxn modelId="{15678F9F-C731-401F-BA92-9DEF17A5D4F0}" type="presParOf" srcId="{4D4C04C0-7F20-4EAB-9DCE-5E45ED1E3676}" destId="{F685030D-2E76-4452-AA60-8155C65561D6}" srcOrd="15" destOrd="0" presId="urn:microsoft.com/office/officeart/2008/layout/LinedList"/>
  </dgm:cxnLst>
  <dgm:bg/>
  <dgm:whole>
    <a:ln>
      <a:solidFill>
        <a:schemeClr val="accent5">
          <a:lumMod val="50000"/>
        </a:schemeClr>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922F675-4C6A-4B9A-82FF-032A78CA71F3}"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IN"/>
        </a:p>
      </dgm:t>
    </dgm:pt>
    <dgm:pt modelId="{6917A5F6-C2B0-4B3A-80EF-C75F3B72450D}">
      <dgm:prSet phldrT="[Text]" custT="1"/>
      <dgm:spPr>
        <a:solidFill>
          <a:schemeClr val="accent1">
            <a:lumMod val="50000"/>
          </a:schemeClr>
        </a:solidFill>
      </dgm:spPr>
      <dgm:t>
        <a:bodyPr/>
        <a:lstStyle/>
        <a:p>
          <a:pPr algn="just"/>
          <a:r>
            <a:rPr lang="en-US" sz="2400" b="1" u="none" dirty="0">
              <a:solidFill>
                <a:schemeClr val="bg1"/>
              </a:solidFill>
              <a:latin typeface="Cambria" panose="02040503050406030204" pitchFamily="18" charset="0"/>
              <a:ea typeface="Cambria" panose="02040503050406030204" pitchFamily="18" charset="0"/>
              <a:cs typeface="Times New Roman" panose="02020603050405020304" pitchFamily="18" charset="0"/>
            </a:rPr>
            <a:t>Evaluation Matrix (EM) R-36(B)</a:t>
          </a:r>
          <a:endParaRPr lang="en-IN" sz="2400" u="none" dirty="0">
            <a:solidFill>
              <a:schemeClr val="bg1"/>
            </a:solidFill>
            <a:latin typeface="Cambria" panose="02040503050406030204" pitchFamily="18" charset="0"/>
            <a:ea typeface="Cambria" panose="02040503050406030204" pitchFamily="18" charset="0"/>
          </a:endParaRPr>
        </a:p>
      </dgm:t>
    </dgm:pt>
    <dgm:pt modelId="{75A374F3-5FC7-4099-9963-4FA631546593}" type="parTrans" cxnId="{F2F70040-C11F-4680-B626-4E7E0908BB14}">
      <dgm:prSet/>
      <dgm:spPr/>
      <dgm:t>
        <a:bodyPr/>
        <a:lstStyle/>
        <a:p>
          <a:endParaRPr lang="en-IN"/>
        </a:p>
      </dgm:t>
    </dgm:pt>
    <dgm:pt modelId="{42D74C08-7867-4DB5-B393-66CCF6A708C0}" type="sibTrans" cxnId="{F2F70040-C11F-4680-B626-4E7E0908BB14}">
      <dgm:prSet/>
      <dgm:spPr/>
      <dgm:t>
        <a:bodyPr/>
        <a:lstStyle/>
        <a:p>
          <a:endParaRPr lang="en-IN"/>
        </a:p>
      </dgm:t>
    </dgm:pt>
    <dgm:pt modelId="{DA437610-E087-4706-9EE7-CA6C959AA152}">
      <dgm:prSet phldrT="[Text]"/>
      <dgm:spPr/>
      <dgm:t>
        <a:bodyPr/>
        <a:lstStyle/>
        <a:p>
          <a:pPr algn="just">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Pre-determined matrix/criteria on which all to be received Resolution Plan will be examined / weighed</a:t>
          </a:r>
          <a:endParaRPr lang="en-IN" dirty="0">
            <a:latin typeface="Cambria" panose="02040503050406030204" pitchFamily="18" charset="0"/>
            <a:ea typeface="Cambria" panose="02040503050406030204" pitchFamily="18" charset="0"/>
          </a:endParaRPr>
        </a:p>
      </dgm:t>
    </dgm:pt>
    <dgm:pt modelId="{CCD4B8E4-ECC7-48CD-9E57-0D4C5FB54D4F}" type="parTrans" cxnId="{2EA88529-D39C-4355-9351-699CBB8A5A2E}">
      <dgm:prSet/>
      <dgm:spPr/>
      <dgm:t>
        <a:bodyPr/>
        <a:lstStyle/>
        <a:p>
          <a:endParaRPr lang="en-IN"/>
        </a:p>
      </dgm:t>
    </dgm:pt>
    <dgm:pt modelId="{F071DD55-1530-4FB3-95BA-5603B6232848}" type="sibTrans" cxnId="{2EA88529-D39C-4355-9351-699CBB8A5A2E}">
      <dgm:prSet/>
      <dgm:spPr/>
      <dgm:t>
        <a:bodyPr/>
        <a:lstStyle/>
        <a:p>
          <a:endParaRPr lang="en-IN"/>
        </a:p>
      </dgm:t>
    </dgm:pt>
    <dgm:pt modelId="{19C26541-2F69-42BC-8CEF-6F0B8656BB99}">
      <dgm:prSet phldrT="[Text]"/>
      <dgm:spPr/>
      <dgm:t>
        <a:bodyPr/>
        <a:lstStyle/>
        <a:p>
          <a:pPr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Criteria is determined by </a:t>
          </a:r>
          <a:r>
            <a:rPr lang="en-US" dirty="0" err="1">
              <a:latin typeface="Times New Roman" panose="02020603050405020304" pitchFamily="18" charset="0"/>
              <a:cs typeface="Times New Roman" panose="02020603050405020304" pitchFamily="18" charset="0"/>
            </a:rPr>
            <a:t>CoC</a:t>
          </a:r>
          <a:r>
            <a:rPr lang="en-US" dirty="0">
              <a:latin typeface="Times New Roman" panose="02020603050405020304" pitchFamily="18" charset="0"/>
              <a:cs typeface="Times New Roman" panose="02020603050405020304" pitchFamily="18" charset="0"/>
            </a:rPr>
            <a:t> in consultation with Resolution Professional, communicated to all PRA’s in advance </a:t>
          </a:r>
          <a:endParaRPr lang="en-IN" dirty="0">
            <a:latin typeface="Cambria" panose="02040503050406030204" pitchFamily="18" charset="0"/>
            <a:ea typeface="Cambria" panose="02040503050406030204" pitchFamily="18" charset="0"/>
          </a:endParaRPr>
        </a:p>
      </dgm:t>
    </dgm:pt>
    <dgm:pt modelId="{DDB643E0-8A3D-45AB-B269-74197A3AF21F}" type="parTrans" cxnId="{92864284-854B-4C2B-9484-7F339AB952D3}">
      <dgm:prSet/>
      <dgm:spPr/>
      <dgm:t>
        <a:bodyPr/>
        <a:lstStyle/>
        <a:p>
          <a:endParaRPr lang="en-IN"/>
        </a:p>
      </dgm:t>
    </dgm:pt>
    <dgm:pt modelId="{8B51A47A-4B0B-4D19-98F8-D007E97F5172}" type="sibTrans" cxnId="{92864284-854B-4C2B-9484-7F339AB952D3}">
      <dgm:prSet/>
      <dgm:spPr/>
      <dgm:t>
        <a:bodyPr/>
        <a:lstStyle/>
        <a:p>
          <a:endParaRPr lang="en-IN"/>
        </a:p>
      </dgm:t>
    </dgm:pt>
    <dgm:pt modelId="{E62EDD55-71B6-49EC-9890-88424823D6C6}">
      <dgm:prSet phldrT="[Text]"/>
      <dgm:spPr/>
      <dgm:t>
        <a:bodyPr/>
        <a:lstStyle/>
        <a:p>
          <a:pPr algn="just"/>
          <a:r>
            <a:rPr lang="en-US" dirty="0">
              <a:latin typeface="Times New Roman" panose="02020603050405020304" pitchFamily="18" charset="0"/>
              <a:cs typeface="Times New Roman" panose="02020603050405020304" pitchFamily="18" charset="0"/>
            </a:rPr>
            <a:t>Generally, two types of parameters quantitative and qualitative are included in EM</a:t>
          </a:r>
          <a:endParaRPr lang="en-US" dirty="0">
            <a:latin typeface="Cambria" panose="02040503050406030204" pitchFamily="18" charset="0"/>
            <a:ea typeface="Cambria" panose="02040503050406030204" pitchFamily="18" charset="0"/>
            <a:cs typeface="Times New Roman" panose="02020603050405020304" pitchFamily="18" charset="0"/>
          </a:endParaRPr>
        </a:p>
      </dgm:t>
    </dgm:pt>
    <dgm:pt modelId="{730766D8-2949-4F70-AF95-E131D0311F0D}" type="parTrans" cxnId="{417715D0-674B-46FA-ADD7-9642F1251F5E}">
      <dgm:prSet/>
      <dgm:spPr/>
      <dgm:t>
        <a:bodyPr/>
        <a:lstStyle/>
        <a:p>
          <a:endParaRPr lang="en-IN"/>
        </a:p>
      </dgm:t>
    </dgm:pt>
    <dgm:pt modelId="{710BCCEF-8267-4F6B-AFE6-96BAEF6B132C}" type="sibTrans" cxnId="{417715D0-674B-46FA-ADD7-9642F1251F5E}">
      <dgm:prSet/>
      <dgm:spPr/>
      <dgm:t>
        <a:bodyPr/>
        <a:lstStyle/>
        <a:p>
          <a:endParaRPr lang="en-IN"/>
        </a:p>
      </dgm:t>
    </dgm:pt>
    <dgm:pt modelId="{C6250A54-C02F-4BE5-A83B-94EC07F6F61D}">
      <dgm:prSet phldrT="[Text]"/>
      <dgm:spPr/>
      <dgm:t>
        <a:bodyPr/>
        <a:lstStyle/>
        <a:p>
          <a:pPr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Quantitative parameters give marks for upfront(within 30-90 days) contributions, NPV of remaining amounts to be weighed, term of plan etc.</a:t>
          </a:r>
          <a:endParaRPr lang="en-US" dirty="0">
            <a:latin typeface="Cambria" panose="02040503050406030204" pitchFamily="18" charset="0"/>
            <a:ea typeface="Cambria" panose="02040503050406030204" pitchFamily="18" charset="0"/>
            <a:cs typeface="Times New Roman" panose="02020603050405020304" pitchFamily="18" charset="0"/>
          </a:endParaRPr>
        </a:p>
      </dgm:t>
    </dgm:pt>
    <dgm:pt modelId="{5E0DC166-5D50-4E87-A35B-AB8EFCCE2243}" type="parTrans" cxnId="{86715EFE-FFB4-4BCD-A145-DCFAA1F76946}">
      <dgm:prSet/>
      <dgm:spPr/>
      <dgm:t>
        <a:bodyPr/>
        <a:lstStyle/>
        <a:p>
          <a:endParaRPr lang="en-IN"/>
        </a:p>
      </dgm:t>
    </dgm:pt>
    <dgm:pt modelId="{1B8EBA0C-7792-4E94-B2ED-A582E7BFAD52}" type="sibTrans" cxnId="{86715EFE-FFB4-4BCD-A145-DCFAA1F76946}">
      <dgm:prSet/>
      <dgm:spPr/>
      <dgm:t>
        <a:bodyPr/>
        <a:lstStyle/>
        <a:p>
          <a:endParaRPr lang="en-IN"/>
        </a:p>
      </dgm:t>
    </dgm:pt>
    <dgm:pt modelId="{A79BAD77-7839-4230-8F80-AFA790CE4B06}">
      <dgm:prSet phldrT="[Text]"/>
      <dgm:spPr/>
      <dgm:t>
        <a:bodyPr/>
        <a:lstStyle/>
        <a:p>
          <a:pPr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Qualitative parameters pertain to financial health, experience of KMP of PRA’s, experience in the relevant industries of the Corporate Debtor etc.</a:t>
          </a:r>
          <a:endParaRPr lang="en-US" dirty="0">
            <a:latin typeface="Cambria" panose="02040503050406030204" pitchFamily="18" charset="0"/>
            <a:ea typeface="Cambria" panose="02040503050406030204" pitchFamily="18" charset="0"/>
            <a:cs typeface="Times New Roman" panose="02020603050405020304" pitchFamily="18" charset="0"/>
          </a:endParaRPr>
        </a:p>
      </dgm:t>
    </dgm:pt>
    <dgm:pt modelId="{CD11F946-57BA-4818-B1D2-28E974372370}" type="parTrans" cxnId="{CE9A9892-AC18-4C8D-A80E-49DE17065A36}">
      <dgm:prSet/>
      <dgm:spPr/>
      <dgm:t>
        <a:bodyPr/>
        <a:lstStyle/>
        <a:p>
          <a:endParaRPr lang="en-IN"/>
        </a:p>
      </dgm:t>
    </dgm:pt>
    <dgm:pt modelId="{1E6306CE-6600-45CB-A3A4-14892A43B877}" type="sibTrans" cxnId="{CE9A9892-AC18-4C8D-A80E-49DE17065A36}">
      <dgm:prSet/>
      <dgm:spPr/>
      <dgm:t>
        <a:bodyPr/>
        <a:lstStyle/>
        <a:p>
          <a:endParaRPr lang="en-IN"/>
        </a:p>
      </dgm:t>
    </dgm:pt>
    <dgm:pt modelId="{8F052B95-52C1-4159-A91B-0E2AB24C3576}">
      <dgm:prSet phldrT="[Text]"/>
      <dgm:spPr/>
      <dgm:t>
        <a:bodyPr/>
        <a:lstStyle/>
        <a:p>
          <a:pPr algn="just"/>
          <a:r>
            <a:rPr lang="en-US">
              <a:latin typeface="Times New Roman" panose="02020603050405020304" pitchFamily="18" charset="0"/>
              <a:cs typeface="Times New Roman" panose="02020603050405020304" pitchFamily="18" charset="0"/>
            </a:rPr>
            <a:t>Comparative weightage of quantitative and qualitative parameters could be fixed by CoC at 70:30 or 80:20</a:t>
          </a:r>
          <a:endParaRPr lang="en-US" dirty="0">
            <a:latin typeface="Cambria" panose="02040503050406030204" pitchFamily="18" charset="0"/>
            <a:ea typeface="Cambria" panose="02040503050406030204" pitchFamily="18" charset="0"/>
            <a:cs typeface="Times New Roman" panose="02020603050405020304" pitchFamily="18" charset="0"/>
          </a:endParaRPr>
        </a:p>
      </dgm:t>
    </dgm:pt>
    <dgm:pt modelId="{1826AD42-DCCE-4A0A-946E-412E449944D9}" type="parTrans" cxnId="{97DE7F2A-22C0-47B5-A222-C5CA9F53BBA1}">
      <dgm:prSet/>
      <dgm:spPr/>
      <dgm:t>
        <a:bodyPr/>
        <a:lstStyle/>
        <a:p>
          <a:endParaRPr lang="en-IN"/>
        </a:p>
      </dgm:t>
    </dgm:pt>
    <dgm:pt modelId="{070DB3B7-4BF3-4BD2-AFD7-E28BA00CE248}" type="sibTrans" cxnId="{97DE7F2A-22C0-47B5-A222-C5CA9F53BBA1}">
      <dgm:prSet/>
      <dgm:spPr/>
      <dgm:t>
        <a:bodyPr/>
        <a:lstStyle/>
        <a:p>
          <a:endParaRPr lang="en-IN"/>
        </a:p>
      </dgm:t>
    </dgm:pt>
    <dgm:pt modelId="{DE97A380-2C51-4D23-83B8-CB3C4342927E}" type="pres">
      <dgm:prSet presAssocID="{A922F675-4C6A-4B9A-82FF-032A78CA71F3}" presName="vert0" presStyleCnt="0">
        <dgm:presLayoutVars>
          <dgm:dir/>
          <dgm:animOne val="branch"/>
          <dgm:animLvl val="lvl"/>
        </dgm:presLayoutVars>
      </dgm:prSet>
      <dgm:spPr/>
      <dgm:t>
        <a:bodyPr/>
        <a:lstStyle/>
        <a:p>
          <a:endParaRPr lang="en-US"/>
        </a:p>
      </dgm:t>
    </dgm:pt>
    <dgm:pt modelId="{AF67DDA3-DA7C-4E40-8332-B79490FC4E09}" type="pres">
      <dgm:prSet presAssocID="{6917A5F6-C2B0-4B3A-80EF-C75F3B72450D}" presName="thickLine" presStyleLbl="alignNode1" presStyleIdx="0" presStyleCnt="1"/>
      <dgm:spPr/>
    </dgm:pt>
    <dgm:pt modelId="{AFF019EF-32CE-43BB-961E-7B9B743471F4}" type="pres">
      <dgm:prSet presAssocID="{6917A5F6-C2B0-4B3A-80EF-C75F3B72450D}" presName="horz1" presStyleCnt="0"/>
      <dgm:spPr/>
    </dgm:pt>
    <dgm:pt modelId="{37E5DB67-F089-450C-9F51-A1FD544206E8}" type="pres">
      <dgm:prSet presAssocID="{6917A5F6-C2B0-4B3A-80EF-C75F3B72450D}" presName="tx1" presStyleLbl="revTx" presStyleIdx="0" presStyleCnt="7" custLinFactNeighborX="-15262" custLinFactNeighborY="-531"/>
      <dgm:spPr/>
      <dgm:t>
        <a:bodyPr/>
        <a:lstStyle/>
        <a:p>
          <a:endParaRPr lang="en-US"/>
        </a:p>
      </dgm:t>
    </dgm:pt>
    <dgm:pt modelId="{4D4C04C0-7F20-4EAB-9DCE-5E45ED1E3676}" type="pres">
      <dgm:prSet presAssocID="{6917A5F6-C2B0-4B3A-80EF-C75F3B72450D}" presName="vert1" presStyleCnt="0"/>
      <dgm:spPr/>
    </dgm:pt>
    <dgm:pt modelId="{857E7287-EB11-4300-A873-7765C39B5B2A}" type="pres">
      <dgm:prSet presAssocID="{DA437610-E087-4706-9EE7-CA6C959AA152}" presName="vertSpace2a" presStyleCnt="0"/>
      <dgm:spPr/>
    </dgm:pt>
    <dgm:pt modelId="{2EA8A247-B7F7-45C9-B78B-2F999AAB0B13}" type="pres">
      <dgm:prSet presAssocID="{DA437610-E087-4706-9EE7-CA6C959AA152}" presName="horz2" presStyleCnt="0"/>
      <dgm:spPr/>
    </dgm:pt>
    <dgm:pt modelId="{A266D0EF-E5D1-4C6F-862B-615160F26B1E}" type="pres">
      <dgm:prSet presAssocID="{DA437610-E087-4706-9EE7-CA6C959AA152}" presName="horzSpace2" presStyleCnt="0"/>
      <dgm:spPr/>
    </dgm:pt>
    <dgm:pt modelId="{59F3AAC9-CC9A-404D-AAB7-22D2FA6021D7}" type="pres">
      <dgm:prSet presAssocID="{DA437610-E087-4706-9EE7-CA6C959AA152}" presName="tx2" presStyleLbl="revTx" presStyleIdx="1" presStyleCnt="7"/>
      <dgm:spPr/>
      <dgm:t>
        <a:bodyPr/>
        <a:lstStyle/>
        <a:p>
          <a:endParaRPr lang="en-US"/>
        </a:p>
      </dgm:t>
    </dgm:pt>
    <dgm:pt modelId="{5A1E6CAE-7F58-4A92-95A0-202F184FBE00}" type="pres">
      <dgm:prSet presAssocID="{DA437610-E087-4706-9EE7-CA6C959AA152}" presName="vert2" presStyleCnt="0"/>
      <dgm:spPr/>
    </dgm:pt>
    <dgm:pt modelId="{C2F4B33C-9401-4313-A348-EB5A96901BF7}" type="pres">
      <dgm:prSet presAssocID="{DA437610-E087-4706-9EE7-CA6C959AA152}" presName="thinLine2b" presStyleLbl="callout" presStyleIdx="0" presStyleCnt="6"/>
      <dgm:spPr/>
    </dgm:pt>
    <dgm:pt modelId="{6C664118-98CF-4B2D-88E4-86F14B59E039}" type="pres">
      <dgm:prSet presAssocID="{DA437610-E087-4706-9EE7-CA6C959AA152}" presName="vertSpace2b" presStyleCnt="0"/>
      <dgm:spPr/>
    </dgm:pt>
    <dgm:pt modelId="{32AF1C3F-8A32-4078-9E54-D7CCE3F65723}" type="pres">
      <dgm:prSet presAssocID="{19C26541-2F69-42BC-8CEF-6F0B8656BB99}" presName="horz2" presStyleCnt="0"/>
      <dgm:spPr/>
    </dgm:pt>
    <dgm:pt modelId="{F70AE9B9-6CA8-419D-A0DB-17CF44CE87D4}" type="pres">
      <dgm:prSet presAssocID="{19C26541-2F69-42BC-8CEF-6F0B8656BB99}" presName="horzSpace2" presStyleCnt="0"/>
      <dgm:spPr/>
    </dgm:pt>
    <dgm:pt modelId="{0055EB24-07C1-4313-86B8-AE988CE3B002}" type="pres">
      <dgm:prSet presAssocID="{19C26541-2F69-42BC-8CEF-6F0B8656BB99}" presName="tx2" presStyleLbl="revTx" presStyleIdx="2" presStyleCnt="7"/>
      <dgm:spPr/>
      <dgm:t>
        <a:bodyPr/>
        <a:lstStyle/>
        <a:p>
          <a:endParaRPr lang="en-US"/>
        </a:p>
      </dgm:t>
    </dgm:pt>
    <dgm:pt modelId="{78E530EF-4B11-4459-A55F-EA452C34ECD1}" type="pres">
      <dgm:prSet presAssocID="{19C26541-2F69-42BC-8CEF-6F0B8656BB99}" presName="vert2" presStyleCnt="0"/>
      <dgm:spPr/>
    </dgm:pt>
    <dgm:pt modelId="{F9BD2A1A-EF74-404C-86B1-151BFC2122CF}" type="pres">
      <dgm:prSet presAssocID="{19C26541-2F69-42BC-8CEF-6F0B8656BB99}" presName="thinLine2b" presStyleLbl="callout" presStyleIdx="1" presStyleCnt="6"/>
      <dgm:spPr/>
    </dgm:pt>
    <dgm:pt modelId="{FDAF9FAD-091C-4E13-A51C-2033CEE48684}" type="pres">
      <dgm:prSet presAssocID="{19C26541-2F69-42BC-8CEF-6F0B8656BB99}" presName="vertSpace2b" presStyleCnt="0"/>
      <dgm:spPr/>
    </dgm:pt>
    <dgm:pt modelId="{71BC7B30-91F5-4243-A6DB-9A03DDECAF89}" type="pres">
      <dgm:prSet presAssocID="{E62EDD55-71B6-49EC-9890-88424823D6C6}" presName="horz2" presStyleCnt="0"/>
      <dgm:spPr/>
    </dgm:pt>
    <dgm:pt modelId="{B118A432-F666-47D6-A974-ABA5A79F76D2}" type="pres">
      <dgm:prSet presAssocID="{E62EDD55-71B6-49EC-9890-88424823D6C6}" presName="horzSpace2" presStyleCnt="0"/>
      <dgm:spPr/>
    </dgm:pt>
    <dgm:pt modelId="{7BB7CCC7-09A0-426F-A911-463C86BA6C1C}" type="pres">
      <dgm:prSet presAssocID="{E62EDD55-71B6-49EC-9890-88424823D6C6}" presName="tx2" presStyleLbl="revTx" presStyleIdx="3" presStyleCnt="7"/>
      <dgm:spPr/>
      <dgm:t>
        <a:bodyPr/>
        <a:lstStyle/>
        <a:p>
          <a:endParaRPr lang="en-US"/>
        </a:p>
      </dgm:t>
    </dgm:pt>
    <dgm:pt modelId="{343BE54D-EB1D-43D3-BD83-5F56C416B437}" type="pres">
      <dgm:prSet presAssocID="{E62EDD55-71B6-49EC-9890-88424823D6C6}" presName="vert2" presStyleCnt="0"/>
      <dgm:spPr/>
    </dgm:pt>
    <dgm:pt modelId="{BFEC2DD2-2BC0-4251-A7AB-5CC815F6F488}" type="pres">
      <dgm:prSet presAssocID="{E62EDD55-71B6-49EC-9890-88424823D6C6}" presName="thinLine2b" presStyleLbl="callout" presStyleIdx="2" presStyleCnt="6"/>
      <dgm:spPr/>
    </dgm:pt>
    <dgm:pt modelId="{7C55932F-7C11-4902-BE41-0412197D3A69}" type="pres">
      <dgm:prSet presAssocID="{E62EDD55-71B6-49EC-9890-88424823D6C6}" presName="vertSpace2b" presStyleCnt="0"/>
      <dgm:spPr/>
    </dgm:pt>
    <dgm:pt modelId="{E81D4454-FC25-43B3-963A-6ADD64D2F9C3}" type="pres">
      <dgm:prSet presAssocID="{C6250A54-C02F-4BE5-A83B-94EC07F6F61D}" presName="horz2" presStyleCnt="0"/>
      <dgm:spPr/>
    </dgm:pt>
    <dgm:pt modelId="{ED40D7D9-414A-4149-B417-AE79F502BA79}" type="pres">
      <dgm:prSet presAssocID="{C6250A54-C02F-4BE5-A83B-94EC07F6F61D}" presName="horzSpace2" presStyleCnt="0"/>
      <dgm:spPr/>
    </dgm:pt>
    <dgm:pt modelId="{10A6A9BB-021F-4688-B1B8-174C26DE1052}" type="pres">
      <dgm:prSet presAssocID="{C6250A54-C02F-4BE5-A83B-94EC07F6F61D}" presName="tx2" presStyleLbl="revTx" presStyleIdx="4" presStyleCnt="7"/>
      <dgm:spPr/>
      <dgm:t>
        <a:bodyPr/>
        <a:lstStyle/>
        <a:p>
          <a:endParaRPr lang="en-US"/>
        </a:p>
      </dgm:t>
    </dgm:pt>
    <dgm:pt modelId="{93A33B68-B61D-44FA-A336-B377AFD8E693}" type="pres">
      <dgm:prSet presAssocID="{C6250A54-C02F-4BE5-A83B-94EC07F6F61D}" presName="vert2" presStyleCnt="0"/>
      <dgm:spPr/>
    </dgm:pt>
    <dgm:pt modelId="{48CD69DD-35CC-40C5-8DF4-306A2F7280CB}" type="pres">
      <dgm:prSet presAssocID="{C6250A54-C02F-4BE5-A83B-94EC07F6F61D}" presName="thinLine2b" presStyleLbl="callout" presStyleIdx="3" presStyleCnt="6"/>
      <dgm:spPr/>
    </dgm:pt>
    <dgm:pt modelId="{3CB303EA-77CF-4138-A6D8-5AF06ECB15F4}" type="pres">
      <dgm:prSet presAssocID="{C6250A54-C02F-4BE5-A83B-94EC07F6F61D}" presName="vertSpace2b" presStyleCnt="0"/>
      <dgm:spPr/>
    </dgm:pt>
    <dgm:pt modelId="{C792607C-F481-4AC6-8E3E-E2BAE867C35A}" type="pres">
      <dgm:prSet presAssocID="{A79BAD77-7839-4230-8F80-AFA790CE4B06}" presName="horz2" presStyleCnt="0"/>
      <dgm:spPr/>
    </dgm:pt>
    <dgm:pt modelId="{333EF7E9-F538-4378-A9C7-003ACF000C1D}" type="pres">
      <dgm:prSet presAssocID="{A79BAD77-7839-4230-8F80-AFA790CE4B06}" presName="horzSpace2" presStyleCnt="0"/>
      <dgm:spPr/>
    </dgm:pt>
    <dgm:pt modelId="{3BF7EF31-8078-42D5-8D4C-613431D94014}" type="pres">
      <dgm:prSet presAssocID="{A79BAD77-7839-4230-8F80-AFA790CE4B06}" presName="tx2" presStyleLbl="revTx" presStyleIdx="5" presStyleCnt="7"/>
      <dgm:spPr/>
      <dgm:t>
        <a:bodyPr/>
        <a:lstStyle/>
        <a:p>
          <a:endParaRPr lang="en-US"/>
        </a:p>
      </dgm:t>
    </dgm:pt>
    <dgm:pt modelId="{DDF8D2B6-0E75-4C0C-9FE9-76DD4C4B8F4C}" type="pres">
      <dgm:prSet presAssocID="{A79BAD77-7839-4230-8F80-AFA790CE4B06}" presName="vert2" presStyleCnt="0"/>
      <dgm:spPr/>
    </dgm:pt>
    <dgm:pt modelId="{D48EAC93-2203-43FF-B7DD-11E7B2490AEB}" type="pres">
      <dgm:prSet presAssocID="{A79BAD77-7839-4230-8F80-AFA790CE4B06}" presName="thinLine2b" presStyleLbl="callout" presStyleIdx="4" presStyleCnt="6"/>
      <dgm:spPr/>
    </dgm:pt>
    <dgm:pt modelId="{F685030D-2E76-4452-AA60-8155C65561D6}" type="pres">
      <dgm:prSet presAssocID="{A79BAD77-7839-4230-8F80-AFA790CE4B06}" presName="vertSpace2b" presStyleCnt="0"/>
      <dgm:spPr/>
    </dgm:pt>
    <dgm:pt modelId="{0197C318-64CB-4F32-AB21-86C5CF7F5955}" type="pres">
      <dgm:prSet presAssocID="{8F052B95-52C1-4159-A91B-0E2AB24C3576}" presName="horz2" presStyleCnt="0"/>
      <dgm:spPr/>
    </dgm:pt>
    <dgm:pt modelId="{FFA75A4E-D6C7-4F8B-B6A8-F9249DDE4D4A}" type="pres">
      <dgm:prSet presAssocID="{8F052B95-52C1-4159-A91B-0E2AB24C3576}" presName="horzSpace2" presStyleCnt="0"/>
      <dgm:spPr/>
    </dgm:pt>
    <dgm:pt modelId="{B61695C5-FEE3-44A0-87AA-1F02A1D36420}" type="pres">
      <dgm:prSet presAssocID="{8F052B95-52C1-4159-A91B-0E2AB24C3576}" presName="tx2" presStyleLbl="revTx" presStyleIdx="6" presStyleCnt="7"/>
      <dgm:spPr/>
      <dgm:t>
        <a:bodyPr/>
        <a:lstStyle/>
        <a:p>
          <a:endParaRPr lang="en-US"/>
        </a:p>
      </dgm:t>
    </dgm:pt>
    <dgm:pt modelId="{30C500A7-A145-460E-9B38-CEE4A695A27C}" type="pres">
      <dgm:prSet presAssocID="{8F052B95-52C1-4159-A91B-0E2AB24C3576}" presName="vert2" presStyleCnt="0"/>
      <dgm:spPr/>
    </dgm:pt>
    <dgm:pt modelId="{492092DE-18A3-4DB8-8B29-85E7AC10455E}" type="pres">
      <dgm:prSet presAssocID="{8F052B95-52C1-4159-A91B-0E2AB24C3576}" presName="thinLine2b" presStyleLbl="callout" presStyleIdx="5" presStyleCnt="6"/>
      <dgm:spPr/>
    </dgm:pt>
    <dgm:pt modelId="{EA03D3F9-06DC-495D-9574-E2ACD1AD76C9}" type="pres">
      <dgm:prSet presAssocID="{8F052B95-52C1-4159-A91B-0E2AB24C3576}" presName="vertSpace2b" presStyleCnt="0"/>
      <dgm:spPr/>
    </dgm:pt>
  </dgm:ptLst>
  <dgm:cxnLst>
    <dgm:cxn modelId="{14B7FF75-F7EF-46D2-8D71-13108A5ABDC2}" type="presOf" srcId="{A79BAD77-7839-4230-8F80-AFA790CE4B06}" destId="{3BF7EF31-8078-42D5-8D4C-613431D94014}" srcOrd="0" destOrd="0" presId="urn:microsoft.com/office/officeart/2008/layout/LinedList"/>
    <dgm:cxn modelId="{063ACAD1-F33A-479E-938B-246A3C45A16F}" type="presOf" srcId="{DA437610-E087-4706-9EE7-CA6C959AA152}" destId="{59F3AAC9-CC9A-404D-AAB7-22D2FA6021D7}" srcOrd="0" destOrd="0" presId="urn:microsoft.com/office/officeart/2008/layout/LinedList"/>
    <dgm:cxn modelId="{417715D0-674B-46FA-ADD7-9642F1251F5E}" srcId="{6917A5F6-C2B0-4B3A-80EF-C75F3B72450D}" destId="{E62EDD55-71B6-49EC-9890-88424823D6C6}" srcOrd="2" destOrd="0" parTransId="{730766D8-2949-4F70-AF95-E131D0311F0D}" sibTransId="{710BCCEF-8267-4F6B-AFE6-96BAEF6B132C}"/>
    <dgm:cxn modelId="{CE9A9892-AC18-4C8D-A80E-49DE17065A36}" srcId="{6917A5F6-C2B0-4B3A-80EF-C75F3B72450D}" destId="{A79BAD77-7839-4230-8F80-AFA790CE4B06}" srcOrd="4" destOrd="0" parTransId="{CD11F946-57BA-4818-B1D2-28E974372370}" sibTransId="{1E6306CE-6600-45CB-A3A4-14892A43B877}"/>
    <dgm:cxn modelId="{FB72CF09-77EF-4B5B-9D97-3002304429B5}" type="presOf" srcId="{8F052B95-52C1-4159-A91B-0E2AB24C3576}" destId="{B61695C5-FEE3-44A0-87AA-1F02A1D36420}" srcOrd="0" destOrd="0" presId="urn:microsoft.com/office/officeart/2008/layout/LinedList"/>
    <dgm:cxn modelId="{F89CEC62-5CFE-43C3-A5AB-ABF8A204C596}" type="presOf" srcId="{C6250A54-C02F-4BE5-A83B-94EC07F6F61D}" destId="{10A6A9BB-021F-4688-B1B8-174C26DE1052}" srcOrd="0" destOrd="0" presId="urn:microsoft.com/office/officeart/2008/layout/LinedList"/>
    <dgm:cxn modelId="{B5A3FFDE-61AF-4C08-9133-877AA831EEB5}" type="presOf" srcId="{19C26541-2F69-42BC-8CEF-6F0B8656BB99}" destId="{0055EB24-07C1-4313-86B8-AE988CE3B002}" srcOrd="0" destOrd="0" presId="urn:microsoft.com/office/officeart/2008/layout/LinedList"/>
    <dgm:cxn modelId="{F2F70040-C11F-4680-B626-4E7E0908BB14}" srcId="{A922F675-4C6A-4B9A-82FF-032A78CA71F3}" destId="{6917A5F6-C2B0-4B3A-80EF-C75F3B72450D}" srcOrd="0" destOrd="0" parTransId="{75A374F3-5FC7-4099-9963-4FA631546593}" sibTransId="{42D74C08-7867-4DB5-B393-66CCF6A708C0}"/>
    <dgm:cxn modelId="{2EA88529-D39C-4355-9351-699CBB8A5A2E}" srcId="{6917A5F6-C2B0-4B3A-80EF-C75F3B72450D}" destId="{DA437610-E087-4706-9EE7-CA6C959AA152}" srcOrd="0" destOrd="0" parTransId="{CCD4B8E4-ECC7-48CD-9E57-0D4C5FB54D4F}" sibTransId="{F071DD55-1530-4FB3-95BA-5603B6232848}"/>
    <dgm:cxn modelId="{97DE7F2A-22C0-47B5-A222-C5CA9F53BBA1}" srcId="{6917A5F6-C2B0-4B3A-80EF-C75F3B72450D}" destId="{8F052B95-52C1-4159-A91B-0E2AB24C3576}" srcOrd="5" destOrd="0" parTransId="{1826AD42-DCCE-4A0A-946E-412E449944D9}" sibTransId="{070DB3B7-4BF3-4BD2-AFD7-E28BA00CE248}"/>
    <dgm:cxn modelId="{92864284-854B-4C2B-9484-7F339AB952D3}" srcId="{6917A5F6-C2B0-4B3A-80EF-C75F3B72450D}" destId="{19C26541-2F69-42BC-8CEF-6F0B8656BB99}" srcOrd="1" destOrd="0" parTransId="{DDB643E0-8A3D-45AB-B269-74197A3AF21F}" sibTransId="{8B51A47A-4B0B-4D19-98F8-D007E97F5172}"/>
    <dgm:cxn modelId="{8445B3E2-0E5F-4293-A0AA-5803A341E730}" type="presOf" srcId="{E62EDD55-71B6-49EC-9890-88424823D6C6}" destId="{7BB7CCC7-09A0-426F-A911-463C86BA6C1C}" srcOrd="0" destOrd="0" presId="urn:microsoft.com/office/officeart/2008/layout/LinedList"/>
    <dgm:cxn modelId="{86715EFE-FFB4-4BCD-A145-DCFAA1F76946}" srcId="{6917A5F6-C2B0-4B3A-80EF-C75F3B72450D}" destId="{C6250A54-C02F-4BE5-A83B-94EC07F6F61D}" srcOrd="3" destOrd="0" parTransId="{5E0DC166-5D50-4E87-A35B-AB8EFCCE2243}" sibTransId="{1B8EBA0C-7792-4E94-B2ED-A582E7BFAD52}"/>
    <dgm:cxn modelId="{462E1049-F652-4BC1-8B0D-0B4A8585432A}" type="presOf" srcId="{6917A5F6-C2B0-4B3A-80EF-C75F3B72450D}" destId="{37E5DB67-F089-450C-9F51-A1FD544206E8}" srcOrd="0" destOrd="0" presId="urn:microsoft.com/office/officeart/2008/layout/LinedList"/>
    <dgm:cxn modelId="{3D62914D-ED34-467E-BB83-52E0E1DBA308}" type="presOf" srcId="{A922F675-4C6A-4B9A-82FF-032A78CA71F3}" destId="{DE97A380-2C51-4D23-83B8-CB3C4342927E}" srcOrd="0" destOrd="0" presId="urn:microsoft.com/office/officeart/2008/layout/LinedList"/>
    <dgm:cxn modelId="{4CB4F882-45D2-4201-B688-0EE10AE3E96F}" type="presParOf" srcId="{DE97A380-2C51-4D23-83B8-CB3C4342927E}" destId="{AF67DDA3-DA7C-4E40-8332-B79490FC4E09}" srcOrd="0" destOrd="0" presId="urn:microsoft.com/office/officeart/2008/layout/LinedList"/>
    <dgm:cxn modelId="{71636D8E-6839-41FC-B277-5C49A08F21C3}" type="presParOf" srcId="{DE97A380-2C51-4D23-83B8-CB3C4342927E}" destId="{AFF019EF-32CE-43BB-961E-7B9B743471F4}" srcOrd="1" destOrd="0" presId="urn:microsoft.com/office/officeart/2008/layout/LinedList"/>
    <dgm:cxn modelId="{4520D6B2-618F-4838-981B-CDCECBA5C34D}" type="presParOf" srcId="{AFF019EF-32CE-43BB-961E-7B9B743471F4}" destId="{37E5DB67-F089-450C-9F51-A1FD544206E8}" srcOrd="0" destOrd="0" presId="urn:microsoft.com/office/officeart/2008/layout/LinedList"/>
    <dgm:cxn modelId="{EFC6D51C-E5C6-4C5A-8C66-1E9E52CC3351}" type="presParOf" srcId="{AFF019EF-32CE-43BB-961E-7B9B743471F4}" destId="{4D4C04C0-7F20-4EAB-9DCE-5E45ED1E3676}" srcOrd="1" destOrd="0" presId="urn:microsoft.com/office/officeart/2008/layout/LinedList"/>
    <dgm:cxn modelId="{DE5AFCFE-748C-4762-A4EF-ADD6166BAF1A}" type="presParOf" srcId="{4D4C04C0-7F20-4EAB-9DCE-5E45ED1E3676}" destId="{857E7287-EB11-4300-A873-7765C39B5B2A}" srcOrd="0" destOrd="0" presId="urn:microsoft.com/office/officeart/2008/layout/LinedList"/>
    <dgm:cxn modelId="{BCF5FAC3-C434-40E2-A12E-526AB605414C}" type="presParOf" srcId="{4D4C04C0-7F20-4EAB-9DCE-5E45ED1E3676}" destId="{2EA8A247-B7F7-45C9-B78B-2F999AAB0B13}" srcOrd="1" destOrd="0" presId="urn:microsoft.com/office/officeart/2008/layout/LinedList"/>
    <dgm:cxn modelId="{8AA6A03C-8001-4259-9902-7A9D0DD291E8}" type="presParOf" srcId="{2EA8A247-B7F7-45C9-B78B-2F999AAB0B13}" destId="{A266D0EF-E5D1-4C6F-862B-615160F26B1E}" srcOrd="0" destOrd="0" presId="urn:microsoft.com/office/officeart/2008/layout/LinedList"/>
    <dgm:cxn modelId="{EC0A7AF1-0BA8-4CE3-B1E7-56D9AF4BA679}" type="presParOf" srcId="{2EA8A247-B7F7-45C9-B78B-2F999AAB0B13}" destId="{59F3AAC9-CC9A-404D-AAB7-22D2FA6021D7}" srcOrd="1" destOrd="0" presId="urn:microsoft.com/office/officeart/2008/layout/LinedList"/>
    <dgm:cxn modelId="{43639EE7-E484-4C29-AFD2-D9B483E84E06}" type="presParOf" srcId="{2EA8A247-B7F7-45C9-B78B-2F999AAB0B13}" destId="{5A1E6CAE-7F58-4A92-95A0-202F184FBE00}" srcOrd="2" destOrd="0" presId="urn:microsoft.com/office/officeart/2008/layout/LinedList"/>
    <dgm:cxn modelId="{0E148FB5-9D59-4580-88D3-39ADFC405EFE}" type="presParOf" srcId="{4D4C04C0-7F20-4EAB-9DCE-5E45ED1E3676}" destId="{C2F4B33C-9401-4313-A348-EB5A96901BF7}" srcOrd="2" destOrd="0" presId="urn:microsoft.com/office/officeart/2008/layout/LinedList"/>
    <dgm:cxn modelId="{C86164EB-B8DD-4F76-8AD5-8C07B82B71F1}" type="presParOf" srcId="{4D4C04C0-7F20-4EAB-9DCE-5E45ED1E3676}" destId="{6C664118-98CF-4B2D-88E4-86F14B59E039}" srcOrd="3" destOrd="0" presId="urn:microsoft.com/office/officeart/2008/layout/LinedList"/>
    <dgm:cxn modelId="{F35C1CD8-14EF-4AFE-AC5D-2A7B7F0F125E}" type="presParOf" srcId="{4D4C04C0-7F20-4EAB-9DCE-5E45ED1E3676}" destId="{32AF1C3F-8A32-4078-9E54-D7CCE3F65723}" srcOrd="4" destOrd="0" presId="urn:microsoft.com/office/officeart/2008/layout/LinedList"/>
    <dgm:cxn modelId="{774808D2-0ED3-483F-9A14-C4F7F2E0C156}" type="presParOf" srcId="{32AF1C3F-8A32-4078-9E54-D7CCE3F65723}" destId="{F70AE9B9-6CA8-419D-A0DB-17CF44CE87D4}" srcOrd="0" destOrd="0" presId="urn:microsoft.com/office/officeart/2008/layout/LinedList"/>
    <dgm:cxn modelId="{97466E37-F7D9-48C6-A9C3-2755363CEDFA}" type="presParOf" srcId="{32AF1C3F-8A32-4078-9E54-D7CCE3F65723}" destId="{0055EB24-07C1-4313-86B8-AE988CE3B002}" srcOrd="1" destOrd="0" presId="urn:microsoft.com/office/officeart/2008/layout/LinedList"/>
    <dgm:cxn modelId="{8B2FE1FC-C938-48C1-BC5B-A60F4A3C6C84}" type="presParOf" srcId="{32AF1C3F-8A32-4078-9E54-D7CCE3F65723}" destId="{78E530EF-4B11-4459-A55F-EA452C34ECD1}" srcOrd="2" destOrd="0" presId="urn:microsoft.com/office/officeart/2008/layout/LinedList"/>
    <dgm:cxn modelId="{AAB841AD-882E-442D-AE82-C03D84C90501}" type="presParOf" srcId="{4D4C04C0-7F20-4EAB-9DCE-5E45ED1E3676}" destId="{F9BD2A1A-EF74-404C-86B1-151BFC2122CF}" srcOrd="5" destOrd="0" presId="urn:microsoft.com/office/officeart/2008/layout/LinedList"/>
    <dgm:cxn modelId="{94D3C381-1E4D-47DB-82DE-E0D623C597B7}" type="presParOf" srcId="{4D4C04C0-7F20-4EAB-9DCE-5E45ED1E3676}" destId="{FDAF9FAD-091C-4E13-A51C-2033CEE48684}" srcOrd="6" destOrd="0" presId="urn:microsoft.com/office/officeart/2008/layout/LinedList"/>
    <dgm:cxn modelId="{21F29860-1AEF-40D3-884A-A2EA881D8FC2}" type="presParOf" srcId="{4D4C04C0-7F20-4EAB-9DCE-5E45ED1E3676}" destId="{71BC7B30-91F5-4243-A6DB-9A03DDECAF89}" srcOrd="7" destOrd="0" presId="urn:microsoft.com/office/officeart/2008/layout/LinedList"/>
    <dgm:cxn modelId="{8B033B89-1061-4692-B89C-8CAD1A9D9918}" type="presParOf" srcId="{71BC7B30-91F5-4243-A6DB-9A03DDECAF89}" destId="{B118A432-F666-47D6-A974-ABA5A79F76D2}" srcOrd="0" destOrd="0" presId="urn:microsoft.com/office/officeart/2008/layout/LinedList"/>
    <dgm:cxn modelId="{C2B1EB31-9C05-4ED6-891F-80742310070A}" type="presParOf" srcId="{71BC7B30-91F5-4243-A6DB-9A03DDECAF89}" destId="{7BB7CCC7-09A0-426F-A911-463C86BA6C1C}" srcOrd="1" destOrd="0" presId="urn:microsoft.com/office/officeart/2008/layout/LinedList"/>
    <dgm:cxn modelId="{64A46BFC-002D-46BA-BC1D-474901633FC7}" type="presParOf" srcId="{71BC7B30-91F5-4243-A6DB-9A03DDECAF89}" destId="{343BE54D-EB1D-43D3-BD83-5F56C416B437}" srcOrd="2" destOrd="0" presId="urn:microsoft.com/office/officeart/2008/layout/LinedList"/>
    <dgm:cxn modelId="{E38C64E7-F1E6-460B-9490-ADBE0C0B71B0}" type="presParOf" srcId="{4D4C04C0-7F20-4EAB-9DCE-5E45ED1E3676}" destId="{BFEC2DD2-2BC0-4251-A7AB-5CC815F6F488}" srcOrd="8" destOrd="0" presId="urn:microsoft.com/office/officeart/2008/layout/LinedList"/>
    <dgm:cxn modelId="{2548C3C1-B5EB-4F09-931A-79B255FBAD69}" type="presParOf" srcId="{4D4C04C0-7F20-4EAB-9DCE-5E45ED1E3676}" destId="{7C55932F-7C11-4902-BE41-0412197D3A69}" srcOrd="9" destOrd="0" presId="urn:microsoft.com/office/officeart/2008/layout/LinedList"/>
    <dgm:cxn modelId="{A9E26D3D-214A-4A32-A130-875786F637AC}" type="presParOf" srcId="{4D4C04C0-7F20-4EAB-9DCE-5E45ED1E3676}" destId="{E81D4454-FC25-43B3-963A-6ADD64D2F9C3}" srcOrd="10" destOrd="0" presId="urn:microsoft.com/office/officeart/2008/layout/LinedList"/>
    <dgm:cxn modelId="{20F436B6-04F7-4429-92AA-873B3E5B899E}" type="presParOf" srcId="{E81D4454-FC25-43B3-963A-6ADD64D2F9C3}" destId="{ED40D7D9-414A-4149-B417-AE79F502BA79}" srcOrd="0" destOrd="0" presId="urn:microsoft.com/office/officeart/2008/layout/LinedList"/>
    <dgm:cxn modelId="{F9BE2E8B-E090-40E2-B2D3-8D7900BF23C0}" type="presParOf" srcId="{E81D4454-FC25-43B3-963A-6ADD64D2F9C3}" destId="{10A6A9BB-021F-4688-B1B8-174C26DE1052}" srcOrd="1" destOrd="0" presId="urn:microsoft.com/office/officeart/2008/layout/LinedList"/>
    <dgm:cxn modelId="{51E99DC9-81BD-483C-B58C-097DBDFC6F1E}" type="presParOf" srcId="{E81D4454-FC25-43B3-963A-6ADD64D2F9C3}" destId="{93A33B68-B61D-44FA-A336-B377AFD8E693}" srcOrd="2" destOrd="0" presId="urn:microsoft.com/office/officeart/2008/layout/LinedList"/>
    <dgm:cxn modelId="{E97A8EF4-EB65-45ED-B739-CD28F0698A60}" type="presParOf" srcId="{4D4C04C0-7F20-4EAB-9DCE-5E45ED1E3676}" destId="{48CD69DD-35CC-40C5-8DF4-306A2F7280CB}" srcOrd="11" destOrd="0" presId="urn:microsoft.com/office/officeart/2008/layout/LinedList"/>
    <dgm:cxn modelId="{A961B1E1-21D2-489E-BC43-9B8275F880F9}" type="presParOf" srcId="{4D4C04C0-7F20-4EAB-9DCE-5E45ED1E3676}" destId="{3CB303EA-77CF-4138-A6D8-5AF06ECB15F4}" srcOrd="12" destOrd="0" presId="urn:microsoft.com/office/officeart/2008/layout/LinedList"/>
    <dgm:cxn modelId="{D49642E3-9066-4FFD-9942-A039C73012DC}" type="presParOf" srcId="{4D4C04C0-7F20-4EAB-9DCE-5E45ED1E3676}" destId="{C792607C-F481-4AC6-8E3E-E2BAE867C35A}" srcOrd="13" destOrd="0" presId="urn:microsoft.com/office/officeart/2008/layout/LinedList"/>
    <dgm:cxn modelId="{776E7E95-F6B1-4C7F-A81E-BFCA0DBD7D29}" type="presParOf" srcId="{C792607C-F481-4AC6-8E3E-E2BAE867C35A}" destId="{333EF7E9-F538-4378-A9C7-003ACF000C1D}" srcOrd="0" destOrd="0" presId="urn:microsoft.com/office/officeart/2008/layout/LinedList"/>
    <dgm:cxn modelId="{5541E84C-FE97-4C74-9F8C-018389ADCA2A}" type="presParOf" srcId="{C792607C-F481-4AC6-8E3E-E2BAE867C35A}" destId="{3BF7EF31-8078-42D5-8D4C-613431D94014}" srcOrd="1" destOrd="0" presId="urn:microsoft.com/office/officeart/2008/layout/LinedList"/>
    <dgm:cxn modelId="{68ADB2F0-2EF8-4632-B2AB-ABFB2A72919B}" type="presParOf" srcId="{C792607C-F481-4AC6-8E3E-E2BAE867C35A}" destId="{DDF8D2B6-0E75-4C0C-9FE9-76DD4C4B8F4C}" srcOrd="2" destOrd="0" presId="urn:microsoft.com/office/officeart/2008/layout/LinedList"/>
    <dgm:cxn modelId="{03153954-689C-497A-9714-87CFE650E2EF}" type="presParOf" srcId="{4D4C04C0-7F20-4EAB-9DCE-5E45ED1E3676}" destId="{D48EAC93-2203-43FF-B7DD-11E7B2490AEB}" srcOrd="14" destOrd="0" presId="urn:microsoft.com/office/officeart/2008/layout/LinedList"/>
    <dgm:cxn modelId="{15678F9F-C731-401F-BA92-9DEF17A5D4F0}" type="presParOf" srcId="{4D4C04C0-7F20-4EAB-9DCE-5E45ED1E3676}" destId="{F685030D-2E76-4452-AA60-8155C65561D6}" srcOrd="15" destOrd="0" presId="urn:microsoft.com/office/officeart/2008/layout/LinedList"/>
    <dgm:cxn modelId="{E5397B83-845B-4341-977E-639199E8A697}" type="presParOf" srcId="{4D4C04C0-7F20-4EAB-9DCE-5E45ED1E3676}" destId="{0197C318-64CB-4F32-AB21-86C5CF7F5955}" srcOrd="16" destOrd="0" presId="urn:microsoft.com/office/officeart/2008/layout/LinedList"/>
    <dgm:cxn modelId="{6B39110E-47DE-4DEA-846A-928511D3E7FD}" type="presParOf" srcId="{0197C318-64CB-4F32-AB21-86C5CF7F5955}" destId="{FFA75A4E-D6C7-4F8B-B6A8-F9249DDE4D4A}" srcOrd="0" destOrd="0" presId="urn:microsoft.com/office/officeart/2008/layout/LinedList"/>
    <dgm:cxn modelId="{FD716ECB-04E4-4A32-B228-29729378553C}" type="presParOf" srcId="{0197C318-64CB-4F32-AB21-86C5CF7F5955}" destId="{B61695C5-FEE3-44A0-87AA-1F02A1D36420}" srcOrd="1" destOrd="0" presId="urn:microsoft.com/office/officeart/2008/layout/LinedList"/>
    <dgm:cxn modelId="{15FE71DA-A0D1-4050-8269-79B18855A070}" type="presParOf" srcId="{0197C318-64CB-4F32-AB21-86C5CF7F5955}" destId="{30C500A7-A145-460E-9B38-CEE4A695A27C}" srcOrd="2" destOrd="0" presId="urn:microsoft.com/office/officeart/2008/layout/LinedList"/>
    <dgm:cxn modelId="{E8CF7941-0307-47DD-B4C3-71816F2D990F}" type="presParOf" srcId="{4D4C04C0-7F20-4EAB-9DCE-5E45ED1E3676}" destId="{492092DE-18A3-4DB8-8B29-85E7AC10455E}" srcOrd="17" destOrd="0" presId="urn:microsoft.com/office/officeart/2008/layout/LinedList"/>
    <dgm:cxn modelId="{1A73DD86-6FC1-4DA9-9961-65397B4827DD}" type="presParOf" srcId="{4D4C04C0-7F20-4EAB-9DCE-5E45ED1E3676}" destId="{EA03D3F9-06DC-495D-9574-E2ACD1AD76C9}" srcOrd="18" destOrd="0" presId="urn:microsoft.com/office/officeart/2008/layout/LinedList"/>
  </dgm:cxnLst>
  <dgm:bg/>
  <dgm:whole>
    <a:ln>
      <a:solidFill>
        <a:schemeClr val="accent5">
          <a:lumMod val="50000"/>
        </a:schemeClr>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67DDA3-DA7C-4E40-8332-B79490FC4E09}">
      <dsp:nvSpPr>
        <dsp:cNvPr id="0" name=""/>
        <dsp:cNvSpPr/>
      </dsp:nvSpPr>
      <dsp:spPr>
        <a:xfrm>
          <a:off x="0" y="0"/>
          <a:ext cx="1006331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E5DB67-F089-450C-9F51-A1FD544206E8}">
      <dsp:nvSpPr>
        <dsp:cNvPr id="0" name=""/>
        <dsp:cNvSpPr/>
      </dsp:nvSpPr>
      <dsp:spPr>
        <a:xfrm>
          <a:off x="0" y="0"/>
          <a:ext cx="2012663" cy="5386165"/>
        </a:xfrm>
        <a:prstGeom prst="rect">
          <a:avLst/>
        </a:prstGeom>
        <a:solidFill>
          <a:schemeClr val="accent1">
            <a:lumMod val="5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just" defTabSz="889000">
            <a:lnSpc>
              <a:spcPct val="90000"/>
            </a:lnSpc>
            <a:spcBef>
              <a:spcPct val="0"/>
            </a:spcBef>
            <a:spcAft>
              <a:spcPct val="35000"/>
            </a:spcAft>
          </a:pPr>
          <a:r>
            <a:rPr lang="en-US" sz="2000" b="1" u="none" kern="1200" dirty="0">
              <a:solidFill>
                <a:schemeClr val="bg1"/>
              </a:solidFill>
              <a:latin typeface="Cambria" panose="02040503050406030204" pitchFamily="18" charset="0"/>
              <a:ea typeface="Cambria" panose="02040503050406030204" pitchFamily="18" charset="0"/>
              <a:cs typeface="Times New Roman" panose="02020603050405020304" pitchFamily="18" charset="0"/>
            </a:rPr>
            <a:t>Whether to do recovery of NPA amount under SARFAESI or resolution under Insolvency and Bankruptcy Code, 2016 (IBC) ?</a:t>
          </a:r>
          <a:endParaRPr lang="en-IN" sz="2000" u="none" kern="1200" dirty="0">
            <a:solidFill>
              <a:schemeClr val="bg1"/>
            </a:solidFill>
            <a:latin typeface="Cambria" panose="02040503050406030204" pitchFamily="18" charset="0"/>
            <a:ea typeface="Cambria" panose="02040503050406030204" pitchFamily="18" charset="0"/>
          </a:endParaRPr>
        </a:p>
      </dsp:txBody>
      <dsp:txXfrm>
        <a:off x="0" y="0"/>
        <a:ext cx="2012663" cy="5386165"/>
      </dsp:txXfrm>
    </dsp:sp>
    <dsp:sp modelId="{59F3AAC9-CC9A-404D-AAB7-22D2FA6021D7}">
      <dsp:nvSpPr>
        <dsp:cNvPr id="0" name=""/>
        <dsp:cNvSpPr/>
      </dsp:nvSpPr>
      <dsp:spPr>
        <a:xfrm>
          <a:off x="2163613" y="50758"/>
          <a:ext cx="7899703" cy="10151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just" defTabSz="711200">
            <a:lnSpc>
              <a:spcPct val="90000"/>
            </a:lnSpc>
            <a:spcBef>
              <a:spcPct val="0"/>
            </a:spcBef>
            <a:spcAft>
              <a:spcPct val="35000"/>
            </a:spcAft>
            <a:buFont typeface="Wingdings" panose="05000000000000000000" pitchFamily="2" charset="2"/>
            <a:buChar char="v"/>
          </a:pPr>
          <a:r>
            <a:rPr lang="en-US" sz="1600" kern="1200" dirty="0">
              <a:latin typeface="Cambria" panose="02040503050406030204" pitchFamily="18" charset="0"/>
              <a:ea typeface="Cambria" panose="02040503050406030204" pitchFamily="18" charset="0"/>
              <a:cs typeface="Times New Roman" panose="02020603050405020304" pitchFamily="18" charset="0"/>
            </a:rPr>
            <a:t>The intent of IBC is to protect enterprise value or economic value of the unit, and resolve a stressed asset which has potential to be revived. Hundreds of employees &amp; suppliers of goods and services are dependent on a corporate debtor</a:t>
          </a:r>
          <a:endParaRPr lang="en-IN" sz="1600" kern="1200" dirty="0">
            <a:latin typeface="Cambria" panose="02040503050406030204" pitchFamily="18" charset="0"/>
            <a:ea typeface="Cambria" panose="02040503050406030204" pitchFamily="18" charset="0"/>
          </a:endParaRPr>
        </a:p>
      </dsp:txBody>
      <dsp:txXfrm>
        <a:off x="2163613" y="50758"/>
        <a:ext cx="7899703" cy="1015165"/>
      </dsp:txXfrm>
    </dsp:sp>
    <dsp:sp modelId="{C2F4B33C-9401-4313-A348-EB5A96901BF7}">
      <dsp:nvSpPr>
        <dsp:cNvPr id="0" name=""/>
        <dsp:cNvSpPr/>
      </dsp:nvSpPr>
      <dsp:spPr>
        <a:xfrm>
          <a:off x="2012663" y="1065924"/>
          <a:ext cx="8050653"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055EB24-07C1-4313-86B8-AE988CE3B002}">
      <dsp:nvSpPr>
        <dsp:cNvPr id="0" name=""/>
        <dsp:cNvSpPr/>
      </dsp:nvSpPr>
      <dsp:spPr>
        <a:xfrm>
          <a:off x="2163613" y="1116682"/>
          <a:ext cx="7899703" cy="10151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just" defTabSz="711200">
            <a:lnSpc>
              <a:spcPct val="90000"/>
            </a:lnSpc>
            <a:spcBef>
              <a:spcPct val="0"/>
            </a:spcBef>
            <a:spcAft>
              <a:spcPct val="35000"/>
            </a:spcAft>
            <a:buFont typeface="Arial" panose="020B0604020202020204" pitchFamily="34" charset="0"/>
            <a:buChar char="•"/>
          </a:pPr>
          <a:r>
            <a:rPr lang="en-US" sz="1600" kern="1200" dirty="0">
              <a:latin typeface="Cambria" panose="02040503050406030204" pitchFamily="18" charset="0"/>
              <a:ea typeface="Cambria" panose="02040503050406030204" pitchFamily="18" charset="0"/>
              <a:cs typeface="Times New Roman" panose="02020603050405020304" pitchFamily="18" charset="0"/>
            </a:rPr>
            <a:t>If this deficiency can be cured banks must resort to IBC to contribute to the national economy. The banks should pickup the resolution process if prepare for it at the very first opportunity when sickness symptoms appear.</a:t>
          </a:r>
          <a:endParaRPr lang="en-IN" sz="1600" kern="1200" dirty="0">
            <a:latin typeface="Cambria" panose="02040503050406030204" pitchFamily="18" charset="0"/>
            <a:ea typeface="Cambria" panose="02040503050406030204" pitchFamily="18" charset="0"/>
          </a:endParaRPr>
        </a:p>
      </dsp:txBody>
      <dsp:txXfrm>
        <a:off x="2163613" y="1116682"/>
        <a:ext cx="7899703" cy="1015165"/>
      </dsp:txXfrm>
    </dsp:sp>
    <dsp:sp modelId="{F9BD2A1A-EF74-404C-86B1-151BFC2122CF}">
      <dsp:nvSpPr>
        <dsp:cNvPr id="0" name=""/>
        <dsp:cNvSpPr/>
      </dsp:nvSpPr>
      <dsp:spPr>
        <a:xfrm>
          <a:off x="2012663" y="2131848"/>
          <a:ext cx="8050653"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BB7CCC7-09A0-426F-A911-463C86BA6C1C}">
      <dsp:nvSpPr>
        <dsp:cNvPr id="0" name=""/>
        <dsp:cNvSpPr/>
      </dsp:nvSpPr>
      <dsp:spPr>
        <a:xfrm>
          <a:off x="2163613" y="2182606"/>
          <a:ext cx="7899703" cy="10151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just" defTabSz="711200">
            <a:lnSpc>
              <a:spcPct val="90000"/>
            </a:lnSpc>
            <a:spcBef>
              <a:spcPct val="0"/>
            </a:spcBef>
            <a:spcAft>
              <a:spcPct val="35000"/>
            </a:spcAft>
          </a:pPr>
          <a:r>
            <a:rPr lang="en-US" sz="1600" kern="1200" dirty="0">
              <a:latin typeface="Cambria" panose="02040503050406030204" pitchFamily="18" charset="0"/>
              <a:ea typeface="Cambria" panose="02040503050406030204" pitchFamily="18" charset="0"/>
              <a:cs typeface="Times New Roman" panose="02020603050405020304" pitchFamily="18" charset="0"/>
            </a:rPr>
            <a:t>Resolutions under IBC entails hiring of professionals to complete important milestone and has higher cost than recovery actions under SARFAESI. The biggest advantage under IBC fixed timeline </a:t>
          </a:r>
          <a:r>
            <a:rPr lang="en-US" sz="1600" kern="1200" dirty="0" err="1">
              <a:latin typeface="Cambria" panose="02040503050406030204" pitchFamily="18" charset="0"/>
              <a:ea typeface="Cambria" panose="02040503050406030204" pitchFamily="18" charset="0"/>
              <a:cs typeface="Times New Roman" panose="02020603050405020304" pitchFamily="18" charset="0"/>
            </a:rPr>
            <a:t>upto</a:t>
          </a:r>
          <a:r>
            <a:rPr lang="en-US" sz="1600" kern="1200" dirty="0">
              <a:latin typeface="Cambria" panose="02040503050406030204" pitchFamily="18" charset="0"/>
              <a:ea typeface="Cambria" panose="02040503050406030204" pitchFamily="18" charset="0"/>
              <a:cs typeface="Times New Roman" panose="02020603050405020304" pitchFamily="18" charset="0"/>
            </a:rPr>
            <a:t> 330 days for resolution of the delinquent asset</a:t>
          </a:r>
        </a:p>
      </dsp:txBody>
      <dsp:txXfrm>
        <a:off x="2163613" y="2182606"/>
        <a:ext cx="7899703" cy="1015165"/>
      </dsp:txXfrm>
    </dsp:sp>
    <dsp:sp modelId="{BFEC2DD2-2BC0-4251-A7AB-5CC815F6F488}">
      <dsp:nvSpPr>
        <dsp:cNvPr id="0" name=""/>
        <dsp:cNvSpPr/>
      </dsp:nvSpPr>
      <dsp:spPr>
        <a:xfrm>
          <a:off x="2012663" y="3197772"/>
          <a:ext cx="8050653"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0A6A9BB-021F-4688-B1B8-174C26DE1052}">
      <dsp:nvSpPr>
        <dsp:cNvPr id="0" name=""/>
        <dsp:cNvSpPr/>
      </dsp:nvSpPr>
      <dsp:spPr>
        <a:xfrm>
          <a:off x="2163613" y="3248530"/>
          <a:ext cx="7899703" cy="10151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just" defTabSz="711200">
            <a:lnSpc>
              <a:spcPct val="90000"/>
            </a:lnSpc>
            <a:spcBef>
              <a:spcPct val="0"/>
            </a:spcBef>
            <a:spcAft>
              <a:spcPct val="35000"/>
            </a:spcAft>
            <a:buFont typeface="Arial" panose="020B0604020202020204" pitchFamily="34" charset="0"/>
            <a:buChar char="•"/>
          </a:pPr>
          <a:r>
            <a:rPr lang="en-US" sz="1600" kern="1200" dirty="0">
              <a:latin typeface="Cambria" panose="02040503050406030204" pitchFamily="18" charset="0"/>
              <a:ea typeface="Cambria" panose="02040503050406030204" pitchFamily="18" charset="0"/>
              <a:cs typeface="Times New Roman" panose="02020603050405020304" pitchFamily="18" charset="0"/>
            </a:rPr>
            <a:t>If banks observe that the stressed assets has no enterprise value, proceeds of assets can be realized in about similar period as IBC they should resort to SARFAESI action as cost are comparatively much less. </a:t>
          </a:r>
        </a:p>
      </dsp:txBody>
      <dsp:txXfrm>
        <a:off x="2163613" y="3248530"/>
        <a:ext cx="7899703" cy="1015165"/>
      </dsp:txXfrm>
    </dsp:sp>
    <dsp:sp modelId="{48CD69DD-35CC-40C5-8DF4-306A2F7280CB}">
      <dsp:nvSpPr>
        <dsp:cNvPr id="0" name=""/>
        <dsp:cNvSpPr/>
      </dsp:nvSpPr>
      <dsp:spPr>
        <a:xfrm>
          <a:off x="2012663" y="4263696"/>
          <a:ext cx="8050653"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BF7EF31-8078-42D5-8D4C-613431D94014}">
      <dsp:nvSpPr>
        <dsp:cNvPr id="0" name=""/>
        <dsp:cNvSpPr/>
      </dsp:nvSpPr>
      <dsp:spPr>
        <a:xfrm>
          <a:off x="2163613" y="4314454"/>
          <a:ext cx="7899703" cy="10151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just" defTabSz="711200">
            <a:lnSpc>
              <a:spcPct val="90000"/>
            </a:lnSpc>
            <a:spcBef>
              <a:spcPct val="0"/>
            </a:spcBef>
            <a:spcAft>
              <a:spcPct val="35000"/>
            </a:spcAft>
            <a:buFont typeface="Arial" panose="020B0604020202020204" pitchFamily="34" charset="0"/>
            <a:buChar char="•"/>
          </a:pPr>
          <a:r>
            <a:rPr lang="en-US" sz="1600" kern="1200">
              <a:latin typeface="Cambria" panose="02040503050406030204" pitchFamily="18" charset="0"/>
              <a:ea typeface="Cambria" panose="02040503050406030204" pitchFamily="18" charset="0"/>
              <a:cs typeface="Times New Roman" panose="02020603050405020304" pitchFamily="18" charset="0"/>
            </a:rPr>
            <a:t>However, IBC has more teeth and actions under IBC are more effective.</a:t>
          </a:r>
          <a:r>
            <a:rPr lang="en-US" sz="1600" b="1" kern="1200">
              <a:latin typeface="Cambria" panose="02040503050406030204" pitchFamily="18" charset="0"/>
              <a:ea typeface="Cambria" panose="02040503050406030204" pitchFamily="18" charset="0"/>
              <a:cs typeface="Times New Roman" panose="02020603050405020304" pitchFamily="18" charset="0"/>
            </a:rPr>
            <a:t> </a:t>
          </a:r>
          <a:endParaRPr lang="en-US" sz="1600" kern="1200" dirty="0">
            <a:latin typeface="Cambria" panose="02040503050406030204" pitchFamily="18" charset="0"/>
            <a:ea typeface="Cambria" panose="02040503050406030204" pitchFamily="18" charset="0"/>
            <a:cs typeface="Times New Roman" panose="02020603050405020304" pitchFamily="18" charset="0"/>
          </a:endParaRPr>
        </a:p>
      </dsp:txBody>
      <dsp:txXfrm>
        <a:off x="2163613" y="4314454"/>
        <a:ext cx="7899703" cy="1015165"/>
      </dsp:txXfrm>
    </dsp:sp>
    <dsp:sp modelId="{D48EAC93-2203-43FF-B7DD-11E7B2490AEB}">
      <dsp:nvSpPr>
        <dsp:cNvPr id="0" name=""/>
        <dsp:cNvSpPr/>
      </dsp:nvSpPr>
      <dsp:spPr>
        <a:xfrm>
          <a:off x="2012663" y="5329620"/>
          <a:ext cx="8050653"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812B62-1BFA-41D0-ACC2-4B26D29A4873}">
      <dsp:nvSpPr>
        <dsp:cNvPr id="0" name=""/>
        <dsp:cNvSpPr/>
      </dsp:nvSpPr>
      <dsp:spPr>
        <a:xfrm>
          <a:off x="2080432" y="680238"/>
          <a:ext cx="3719664" cy="2358519"/>
        </a:xfrm>
        <a:prstGeom prst="rect">
          <a:avLst/>
        </a:prstGeom>
        <a:solidFill>
          <a:schemeClr val="accent1">
            <a:alpha val="90000"/>
            <a:tint val="40000"/>
            <a:hueOff val="0"/>
            <a:satOff val="0"/>
            <a:lumOff val="0"/>
            <a:alphaOff val="0"/>
          </a:schemeClr>
        </a:solidFill>
        <a:ln w="12700" cap="flat" cmpd="sng" algn="ctr">
          <a:solidFill>
            <a:schemeClr val="tx2"/>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06680" rIns="106680" bIns="106680" numCol="1" spcCol="1270" anchor="ctr" anchorCtr="0">
          <a:noAutofit/>
        </a:bodyPr>
        <a:lstStyle/>
        <a:p>
          <a:pPr marL="0" lvl="0" indent="0" algn="just" defTabSz="666750">
            <a:lnSpc>
              <a:spcPct val="90000"/>
            </a:lnSpc>
            <a:spcBef>
              <a:spcPct val="0"/>
            </a:spcBef>
            <a:spcAft>
              <a:spcPct val="35000"/>
            </a:spcAft>
            <a:buFont typeface="Arial" panose="020B0604020202020204" pitchFamily="34" charset="0"/>
            <a:buChar char="•"/>
          </a:pPr>
          <a:r>
            <a:rPr lang="en-US" sz="1500" kern="1200" dirty="0">
              <a:latin typeface="Cambria" panose="02040503050406030204" pitchFamily="18" charset="0"/>
              <a:ea typeface="Cambria" panose="02040503050406030204" pitchFamily="18" charset="0"/>
              <a:cs typeface="Times New Roman" panose="02020603050405020304" pitchFamily="18" charset="0"/>
            </a:rPr>
            <a:t>Normally most of the banks have panel of Insolvency professional to chose from, SBI calls for Technical Bid (80% weightage) and Financial Bid (20% weightage), Technical Bid will have parameters like number of resolution plan approved, number of CIRP/Liquidation in hand, number of CIRP/liquidation completed, exposure in the industry of corporate debtor etc.</a:t>
          </a:r>
          <a:endParaRPr lang="en-IN" sz="1500" kern="1200" dirty="0">
            <a:latin typeface="Cambria" panose="02040503050406030204" pitchFamily="18" charset="0"/>
            <a:ea typeface="Cambria" panose="02040503050406030204" pitchFamily="18" charset="0"/>
          </a:endParaRPr>
        </a:p>
      </dsp:txBody>
      <dsp:txXfrm>
        <a:off x="2675579" y="680238"/>
        <a:ext cx="3124517" cy="2358519"/>
      </dsp:txXfrm>
    </dsp:sp>
    <dsp:sp modelId="{A6B1725B-2039-4CDA-8942-3453AB2F58DB}">
      <dsp:nvSpPr>
        <dsp:cNvPr id="0" name=""/>
        <dsp:cNvSpPr/>
      </dsp:nvSpPr>
      <dsp:spPr>
        <a:xfrm>
          <a:off x="2132423" y="3063963"/>
          <a:ext cx="3462123" cy="1447737"/>
        </a:xfrm>
        <a:prstGeom prst="rect">
          <a:avLst/>
        </a:prstGeom>
        <a:solidFill>
          <a:srgbClr val="5B9BD5">
            <a:alpha val="90000"/>
            <a:tint val="40000"/>
            <a:hueOff val="0"/>
            <a:satOff val="0"/>
            <a:lumOff val="0"/>
            <a:alphaOff val="0"/>
          </a:srgbClr>
        </a:solidFill>
        <a:ln w="12700" cap="flat" cmpd="sng" algn="ctr">
          <a:solidFill>
            <a:srgbClr val="44546A"/>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06680" rIns="106680" bIns="106680" numCol="1" spcCol="1270" anchor="ctr" anchorCtr="0">
          <a:noAutofit/>
        </a:bodyPr>
        <a:lstStyle/>
        <a:p>
          <a:pPr marL="0" lvl="0" indent="0" algn="just" defTabSz="666750">
            <a:lnSpc>
              <a:spcPct val="90000"/>
            </a:lnSpc>
            <a:spcBef>
              <a:spcPct val="0"/>
            </a:spcBef>
            <a:spcAft>
              <a:spcPct val="35000"/>
            </a:spcAft>
            <a:buFont typeface="Arial" panose="020B0604020202020204" pitchFamily="34" charset="0"/>
            <a:buNone/>
          </a:pPr>
          <a:r>
            <a:rPr lang="en-US" sz="1500" kern="1200" dirty="0">
              <a:solidFill>
                <a:prstClr val="black">
                  <a:hueOff val="0"/>
                  <a:satOff val="0"/>
                  <a:lumOff val="0"/>
                  <a:alphaOff val="0"/>
                </a:prstClr>
              </a:solidFill>
              <a:latin typeface="Cambria" panose="02040503050406030204" pitchFamily="18" charset="0"/>
              <a:ea typeface="Cambria" panose="02040503050406030204" pitchFamily="18" charset="0"/>
              <a:cs typeface="Times New Roman" panose="02020603050405020304" pitchFamily="18" charset="0"/>
            </a:rPr>
            <a:t>Some banks call for only the Financial Bids and give assignment to L1.</a:t>
          </a:r>
        </a:p>
      </dsp:txBody>
      <dsp:txXfrm>
        <a:off x="2686363" y="3063963"/>
        <a:ext cx="2908183" cy="1447737"/>
      </dsp:txXfrm>
    </dsp:sp>
    <dsp:sp modelId="{4A7FBE8F-D112-4159-A646-EB62E5ECC695}">
      <dsp:nvSpPr>
        <dsp:cNvPr id="0" name=""/>
        <dsp:cNvSpPr/>
      </dsp:nvSpPr>
      <dsp:spPr>
        <a:xfrm>
          <a:off x="371380" y="272459"/>
          <a:ext cx="2208334" cy="2154844"/>
        </a:xfrm>
        <a:prstGeom prst="ellipse">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u="none" kern="1200" dirty="0">
              <a:latin typeface="Cambria" panose="02040503050406030204" pitchFamily="18" charset="0"/>
              <a:ea typeface="Cambria" panose="02040503050406030204" pitchFamily="18" charset="0"/>
              <a:cs typeface="Times New Roman" panose="02020603050405020304" pitchFamily="18" charset="0"/>
            </a:rPr>
            <a:t>Engagement of interim resolution professional and fixing his fees</a:t>
          </a:r>
          <a:endParaRPr lang="en-IN" sz="1800" u="none" kern="1200" dirty="0">
            <a:latin typeface="Cambria" panose="02040503050406030204" pitchFamily="18" charset="0"/>
            <a:ea typeface="Cambria" panose="02040503050406030204" pitchFamily="18" charset="0"/>
          </a:endParaRPr>
        </a:p>
      </dsp:txBody>
      <dsp:txXfrm>
        <a:off x="694783" y="588029"/>
        <a:ext cx="1561528" cy="1523704"/>
      </dsp:txXfrm>
    </dsp:sp>
    <dsp:sp modelId="{795DBED8-8FDE-4C74-9F8A-0C25486A1346}">
      <dsp:nvSpPr>
        <dsp:cNvPr id="0" name=""/>
        <dsp:cNvSpPr/>
      </dsp:nvSpPr>
      <dsp:spPr>
        <a:xfrm>
          <a:off x="7916450" y="537355"/>
          <a:ext cx="2477934" cy="1652782"/>
        </a:xfrm>
        <a:prstGeom prst="rect">
          <a:avLst/>
        </a:prstGeom>
        <a:solidFill>
          <a:srgbClr val="5B9BD5">
            <a:alpha val="90000"/>
            <a:tint val="40000"/>
            <a:hueOff val="0"/>
            <a:satOff val="0"/>
            <a:lumOff val="0"/>
            <a:alphaOff val="0"/>
          </a:srgbClr>
        </a:solidFill>
        <a:ln w="12700" cap="flat" cmpd="sng" algn="ctr">
          <a:solidFill>
            <a:srgbClr val="44546A"/>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06680" rIns="106680" bIns="106680" numCol="1" spcCol="1270" anchor="ctr" anchorCtr="0">
          <a:noAutofit/>
        </a:bodyPr>
        <a:lstStyle/>
        <a:p>
          <a:pPr marL="0" lvl="0" indent="0" algn="just" defTabSz="666750">
            <a:lnSpc>
              <a:spcPct val="90000"/>
            </a:lnSpc>
            <a:spcBef>
              <a:spcPct val="0"/>
            </a:spcBef>
            <a:spcAft>
              <a:spcPct val="35000"/>
            </a:spcAft>
            <a:buFont typeface="Arial" panose="020B0604020202020204" pitchFamily="34" charset="0"/>
            <a:buNone/>
          </a:pPr>
          <a:r>
            <a:rPr lang="en-US" sz="1500" kern="1200" dirty="0">
              <a:solidFill>
                <a:prstClr val="black">
                  <a:hueOff val="0"/>
                  <a:satOff val="0"/>
                  <a:lumOff val="0"/>
                  <a:alphaOff val="0"/>
                </a:prstClr>
              </a:solidFill>
              <a:latin typeface="Cambria" panose="02040503050406030204" pitchFamily="18" charset="0"/>
              <a:ea typeface="Cambria" panose="02040503050406030204" pitchFamily="18" charset="0"/>
              <a:cs typeface="Times New Roman" panose="02020603050405020304" pitchFamily="18" charset="0"/>
            </a:rPr>
            <a:t>As financial creditor through an advocate on the panel of the bank along with documentary proof of availing loan and amount of default.</a:t>
          </a:r>
          <a:endParaRPr lang="en-IN" sz="1500" kern="1200" dirty="0">
            <a:solidFill>
              <a:prstClr val="black">
                <a:hueOff val="0"/>
                <a:satOff val="0"/>
                <a:lumOff val="0"/>
                <a:alphaOff val="0"/>
              </a:prstClr>
            </a:solidFill>
            <a:latin typeface="Cambria" panose="02040503050406030204" pitchFamily="18" charset="0"/>
            <a:ea typeface="Cambria" panose="02040503050406030204" pitchFamily="18" charset="0"/>
            <a:cs typeface="Times New Roman" panose="02020603050405020304" pitchFamily="18" charset="0"/>
          </a:endParaRPr>
        </a:p>
      </dsp:txBody>
      <dsp:txXfrm>
        <a:off x="8312919" y="537355"/>
        <a:ext cx="2081464" cy="1652782"/>
      </dsp:txXfrm>
    </dsp:sp>
    <dsp:sp modelId="{4CC5489D-86D0-47DA-982E-AF43C0637ABB}">
      <dsp:nvSpPr>
        <dsp:cNvPr id="0" name=""/>
        <dsp:cNvSpPr/>
      </dsp:nvSpPr>
      <dsp:spPr>
        <a:xfrm>
          <a:off x="7945962" y="2190137"/>
          <a:ext cx="2477934" cy="1652782"/>
        </a:xfrm>
        <a:prstGeom prst="rect">
          <a:avLst/>
        </a:prstGeom>
        <a:solidFill>
          <a:srgbClr val="5B9BD5">
            <a:alpha val="90000"/>
            <a:tint val="40000"/>
            <a:hueOff val="0"/>
            <a:satOff val="0"/>
            <a:lumOff val="0"/>
            <a:alphaOff val="0"/>
          </a:srgbClr>
        </a:solidFill>
        <a:ln w="12700" cap="flat" cmpd="sng" algn="ctr">
          <a:solidFill>
            <a:srgbClr val="44546A"/>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06680" rIns="106680" bIns="106680" numCol="1" spcCol="1270" anchor="ctr" anchorCtr="0">
          <a:noAutofit/>
        </a:bodyPr>
        <a:lstStyle/>
        <a:p>
          <a:pPr lvl="0" algn="just" defTabSz="666750">
            <a:lnSpc>
              <a:spcPct val="90000"/>
            </a:lnSpc>
            <a:spcBef>
              <a:spcPct val="0"/>
            </a:spcBef>
            <a:spcAft>
              <a:spcPct val="35000"/>
            </a:spcAft>
          </a:pPr>
          <a:r>
            <a:rPr lang="en-US" sz="1500" kern="1200" dirty="0">
              <a:latin typeface="Cambria" panose="02040503050406030204" pitchFamily="18" charset="0"/>
              <a:ea typeface="Cambria" panose="02040503050406030204" pitchFamily="18" charset="0"/>
              <a:cs typeface="Times New Roman" panose="02020603050405020304" pitchFamily="18" charset="0"/>
            </a:rPr>
            <a:t>Documents will include sanction letter duly accepted by the borrowers, disbursement proofs, hypothecation/mortgage deed, proof of ROC charges etc.</a:t>
          </a:r>
        </a:p>
      </dsp:txBody>
      <dsp:txXfrm>
        <a:off x="8342431" y="2190137"/>
        <a:ext cx="2081464" cy="1652782"/>
      </dsp:txXfrm>
    </dsp:sp>
    <dsp:sp modelId="{A1162588-637E-4761-BBF1-FC5F54D3FFEB}">
      <dsp:nvSpPr>
        <dsp:cNvPr id="0" name=""/>
        <dsp:cNvSpPr/>
      </dsp:nvSpPr>
      <dsp:spPr>
        <a:xfrm>
          <a:off x="7975474" y="3863116"/>
          <a:ext cx="2477934" cy="1652782"/>
        </a:xfrm>
        <a:prstGeom prst="rect">
          <a:avLst/>
        </a:prstGeom>
        <a:solidFill>
          <a:srgbClr val="5B9BD5">
            <a:alpha val="90000"/>
            <a:tint val="40000"/>
            <a:hueOff val="0"/>
            <a:satOff val="0"/>
            <a:lumOff val="0"/>
            <a:alphaOff val="0"/>
          </a:srgbClr>
        </a:solidFill>
        <a:ln w="12700" cap="flat" cmpd="sng" algn="ctr">
          <a:solidFill>
            <a:srgbClr val="44546A"/>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06680" rIns="106680" bIns="106680" numCol="1" spcCol="1270" anchor="ctr" anchorCtr="0">
          <a:noAutofit/>
        </a:bodyPr>
        <a:lstStyle/>
        <a:p>
          <a:pPr marL="0" lvl="0" indent="0" algn="just" defTabSz="666750">
            <a:lnSpc>
              <a:spcPct val="90000"/>
            </a:lnSpc>
            <a:spcBef>
              <a:spcPct val="0"/>
            </a:spcBef>
            <a:spcAft>
              <a:spcPct val="35000"/>
            </a:spcAft>
            <a:buFont typeface="Arial" panose="020B0604020202020204" pitchFamily="34" charset="0"/>
            <a:buNone/>
          </a:pPr>
          <a:r>
            <a:rPr lang="en-US" sz="1500" kern="1200">
              <a:solidFill>
                <a:prstClr val="black">
                  <a:hueOff val="0"/>
                  <a:satOff val="0"/>
                  <a:lumOff val="0"/>
                  <a:alphaOff val="0"/>
                </a:prstClr>
              </a:solidFill>
              <a:latin typeface="Cambria" panose="02040503050406030204" pitchFamily="18" charset="0"/>
              <a:ea typeface="Cambria" panose="02040503050406030204" pitchFamily="18" charset="0"/>
              <a:cs typeface="Times New Roman" panose="02020603050405020304" pitchFamily="18" charset="0"/>
            </a:rPr>
            <a:t>Order of Insolvency passed by NCLT, IRP issues public announcement calling for claims.</a:t>
          </a:r>
          <a:endParaRPr lang="en-US" sz="1500" kern="1200" dirty="0">
            <a:solidFill>
              <a:prstClr val="black">
                <a:hueOff val="0"/>
                <a:satOff val="0"/>
                <a:lumOff val="0"/>
                <a:alphaOff val="0"/>
              </a:prstClr>
            </a:solidFill>
            <a:latin typeface="Cambria" panose="02040503050406030204" pitchFamily="18" charset="0"/>
            <a:ea typeface="Cambria" panose="02040503050406030204" pitchFamily="18" charset="0"/>
            <a:cs typeface="Times New Roman" panose="02020603050405020304" pitchFamily="18" charset="0"/>
          </a:endParaRPr>
        </a:p>
      </dsp:txBody>
      <dsp:txXfrm>
        <a:off x="8371944" y="3863116"/>
        <a:ext cx="2081464" cy="1652782"/>
      </dsp:txXfrm>
    </dsp:sp>
    <dsp:sp modelId="{D6D21AE2-B442-4486-A7DC-2B4715200E55}">
      <dsp:nvSpPr>
        <dsp:cNvPr id="0" name=""/>
        <dsp:cNvSpPr/>
      </dsp:nvSpPr>
      <dsp:spPr>
        <a:xfrm>
          <a:off x="6036089" y="29490"/>
          <a:ext cx="1937678" cy="1945029"/>
        </a:xfrm>
        <a:prstGeom prst="ellipse">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u="none" kern="1200" dirty="0">
              <a:latin typeface="Cambria" panose="02040503050406030204" pitchFamily="18" charset="0"/>
              <a:ea typeface="Cambria" panose="02040503050406030204" pitchFamily="18" charset="0"/>
              <a:cs typeface="Times New Roman" panose="02020603050405020304" pitchFamily="18" charset="0"/>
            </a:rPr>
            <a:t>Filing &amp; admission of Insolvency application in NCLT under section 7 by NCLT</a:t>
          </a:r>
          <a:endParaRPr lang="en-IN" sz="1800" u="none" kern="1200" dirty="0">
            <a:latin typeface="Cambria" panose="02040503050406030204" pitchFamily="18" charset="0"/>
            <a:ea typeface="Cambria" panose="02040503050406030204" pitchFamily="18" charset="0"/>
          </a:endParaRPr>
        </a:p>
      </dsp:txBody>
      <dsp:txXfrm>
        <a:off x="6319855" y="314333"/>
        <a:ext cx="1370146" cy="137534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9D9EEC-297A-466D-8231-B40ACB36E9D5}">
      <dsp:nvSpPr>
        <dsp:cNvPr id="0" name=""/>
        <dsp:cNvSpPr/>
      </dsp:nvSpPr>
      <dsp:spPr>
        <a:xfrm>
          <a:off x="-6090209" y="-931820"/>
          <a:ext cx="7249805" cy="7249805"/>
        </a:xfrm>
        <a:prstGeom prst="blockArc">
          <a:avLst>
            <a:gd name="adj1" fmla="val 18900000"/>
            <a:gd name="adj2" fmla="val 2700000"/>
            <a:gd name="adj3" fmla="val 298"/>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A9E7DB0-6D90-4F55-BF6D-C49D19758F99}">
      <dsp:nvSpPr>
        <dsp:cNvPr id="0" name=""/>
        <dsp:cNvSpPr/>
      </dsp:nvSpPr>
      <dsp:spPr>
        <a:xfrm>
          <a:off x="506714" y="441197"/>
          <a:ext cx="9595426" cy="464146"/>
        </a:xfrm>
        <a:prstGeom prst="rect">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4580" tIns="40640" rIns="40640" bIns="40640" numCol="1" spcCol="1270" anchor="ctr" anchorCtr="0">
          <a:noAutofit/>
        </a:bodyPr>
        <a:lstStyle/>
        <a:p>
          <a:pPr lvl="0" algn="l" defTabSz="711200">
            <a:lnSpc>
              <a:spcPct val="90000"/>
            </a:lnSpc>
            <a:spcBef>
              <a:spcPct val="0"/>
            </a:spcBef>
            <a:spcAft>
              <a:spcPct val="35000"/>
            </a:spcAft>
          </a:pPr>
          <a:r>
            <a:rPr lang="en-US" sz="1600" kern="1200" dirty="0">
              <a:latin typeface="Cambria" panose="02040503050406030204" pitchFamily="18" charset="0"/>
              <a:ea typeface="Cambria" panose="02040503050406030204" pitchFamily="18" charset="0"/>
              <a:cs typeface="Times New Roman" panose="02020603050405020304" pitchFamily="18" charset="0"/>
            </a:rPr>
            <a:t>Notice period of the meeting is 5 days, can be reduced </a:t>
          </a:r>
          <a:r>
            <a:rPr lang="en-US" sz="1600" kern="1200" dirty="0" err="1">
              <a:latin typeface="Cambria" panose="02040503050406030204" pitchFamily="18" charset="0"/>
              <a:ea typeface="Cambria" panose="02040503050406030204" pitchFamily="18" charset="0"/>
              <a:cs typeface="Times New Roman" panose="02020603050405020304" pitchFamily="18" charset="0"/>
            </a:rPr>
            <a:t>upto</a:t>
          </a:r>
          <a:r>
            <a:rPr lang="en-US" sz="1600" kern="1200" dirty="0">
              <a:latin typeface="Cambria" panose="02040503050406030204" pitchFamily="18" charset="0"/>
              <a:ea typeface="Cambria" panose="02040503050406030204" pitchFamily="18" charset="0"/>
              <a:cs typeface="Times New Roman" panose="02020603050405020304" pitchFamily="18" charset="0"/>
            </a:rPr>
            <a:t> 24/48 hours</a:t>
          </a:r>
          <a:endParaRPr lang="en-IN" sz="1600" kern="1200" dirty="0">
            <a:latin typeface="Cambria" panose="02040503050406030204" pitchFamily="18" charset="0"/>
            <a:ea typeface="Cambria" panose="02040503050406030204" pitchFamily="18" charset="0"/>
          </a:endParaRPr>
        </a:p>
      </dsp:txBody>
      <dsp:txXfrm>
        <a:off x="506714" y="441197"/>
        <a:ext cx="9595426" cy="464146"/>
      </dsp:txXfrm>
    </dsp:sp>
    <dsp:sp modelId="{918A0FD6-58AC-4DAE-8326-522B759F9B8A}">
      <dsp:nvSpPr>
        <dsp:cNvPr id="0" name=""/>
        <dsp:cNvSpPr/>
      </dsp:nvSpPr>
      <dsp:spPr>
        <a:xfrm>
          <a:off x="85785" y="252341"/>
          <a:ext cx="841857" cy="841857"/>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D0FC41D-5775-4B33-B05A-847CD534D889}">
      <dsp:nvSpPr>
        <dsp:cNvPr id="0" name=""/>
        <dsp:cNvSpPr/>
      </dsp:nvSpPr>
      <dsp:spPr>
        <a:xfrm>
          <a:off x="1065383" y="1252334"/>
          <a:ext cx="9112826" cy="509842"/>
        </a:xfrm>
        <a:prstGeom prst="rect">
          <a:avLst/>
        </a:prstGeom>
        <a:solidFill>
          <a:srgbClr val="5B9BD5">
            <a:lumMod val="5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27940" rIns="27940" bIns="27940" numCol="1" spcCol="1270" anchor="ctr" anchorCtr="0">
          <a:noAutofit/>
        </a:bodyPr>
        <a:lstStyle/>
        <a:p>
          <a:pPr marL="0" lvl="0" indent="0" algn="l" defTabSz="488950">
            <a:lnSpc>
              <a:spcPct val="90000"/>
            </a:lnSpc>
            <a:spcBef>
              <a:spcPct val="0"/>
            </a:spcBef>
            <a:spcAft>
              <a:spcPct val="35000"/>
            </a:spcAft>
            <a:buNone/>
          </a:pPr>
          <a:r>
            <a:rPr lang="en-US" sz="1600" kern="1200" dirty="0">
              <a:solidFill>
                <a:prstClr val="white"/>
              </a:solidFill>
              <a:latin typeface="Cambria" panose="02040503050406030204" pitchFamily="18" charset="0"/>
              <a:ea typeface="Cambria" panose="02040503050406030204" pitchFamily="18" charset="0"/>
              <a:cs typeface="Times New Roman" panose="02020603050405020304" pitchFamily="18" charset="0"/>
            </a:rPr>
            <a:t>Quorum of the meeting is 33% of voting share</a:t>
          </a:r>
          <a:endParaRPr lang="en-IN" sz="1600" kern="1200" dirty="0">
            <a:solidFill>
              <a:prstClr val="white"/>
            </a:solidFill>
            <a:latin typeface="Cambria" panose="02040503050406030204" pitchFamily="18" charset="0"/>
            <a:ea typeface="Cambria" panose="02040503050406030204" pitchFamily="18" charset="0"/>
            <a:cs typeface="Times New Roman" panose="02020603050405020304" pitchFamily="18" charset="0"/>
          </a:endParaRPr>
        </a:p>
      </dsp:txBody>
      <dsp:txXfrm>
        <a:off x="1065383" y="1252334"/>
        <a:ext cx="9112826" cy="509842"/>
      </dsp:txXfrm>
    </dsp:sp>
    <dsp:sp modelId="{17BF7E2C-8091-4950-B95D-A339831E520D}">
      <dsp:nvSpPr>
        <dsp:cNvPr id="0" name=""/>
        <dsp:cNvSpPr/>
      </dsp:nvSpPr>
      <dsp:spPr>
        <a:xfrm>
          <a:off x="568385" y="1262247"/>
          <a:ext cx="841857" cy="841857"/>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18F8779-AD25-4C02-8FC6-0052A0B8FFE9}">
      <dsp:nvSpPr>
        <dsp:cNvPr id="0" name=""/>
        <dsp:cNvSpPr/>
      </dsp:nvSpPr>
      <dsp:spPr>
        <a:xfrm>
          <a:off x="1213502" y="2187314"/>
          <a:ext cx="8964707" cy="718340"/>
        </a:xfrm>
        <a:prstGeom prst="rect">
          <a:avLst/>
        </a:prstGeom>
        <a:solidFill>
          <a:srgbClr val="5B9BD5">
            <a:lumMod val="5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27940" rIns="27940" bIns="27940" numCol="1" spcCol="1270" anchor="ctr" anchorCtr="0">
          <a:noAutofit/>
        </a:bodyPr>
        <a:lstStyle/>
        <a:p>
          <a:pPr lvl="0" algn="l" defTabSz="711200">
            <a:lnSpc>
              <a:spcPct val="90000"/>
            </a:lnSpc>
            <a:spcBef>
              <a:spcPct val="0"/>
            </a:spcBef>
            <a:spcAft>
              <a:spcPct val="35000"/>
            </a:spcAft>
            <a:buFont typeface="Wingdings" panose="05000000000000000000" pitchFamily="2" charset="2"/>
            <a:buChar char="Ø"/>
          </a:pPr>
          <a:r>
            <a:rPr lang="en-US" sz="1600" kern="1200" dirty="0">
              <a:latin typeface="Cambria" panose="02040503050406030204" pitchFamily="18" charset="0"/>
              <a:ea typeface="Cambria" panose="02040503050406030204" pitchFamily="18" charset="0"/>
              <a:cs typeface="Times New Roman" panose="02020603050405020304" pitchFamily="18" charset="0"/>
            </a:rPr>
            <a:t>Withdrawal of application under section 7,9 &amp; 10 after constitution of </a:t>
          </a:r>
          <a:r>
            <a:rPr lang="en-US" sz="1600" kern="1200" dirty="0" err="1">
              <a:latin typeface="Cambria" panose="02040503050406030204" pitchFamily="18" charset="0"/>
              <a:ea typeface="Cambria" panose="02040503050406030204" pitchFamily="18" charset="0"/>
              <a:cs typeface="Times New Roman" panose="02020603050405020304" pitchFamily="18" charset="0"/>
            </a:rPr>
            <a:t>CoC</a:t>
          </a:r>
          <a:r>
            <a:rPr lang="en-US" sz="1600" kern="1200" dirty="0">
              <a:latin typeface="Cambria" panose="02040503050406030204" pitchFamily="18" charset="0"/>
              <a:ea typeface="Cambria" panose="02040503050406030204" pitchFamily="18" charset="0"/>
              <a:cs typeface="Times New Roman" panose="02020603050405020304" pitchFamily="18" charset="0"/>
            </a:rPr>
            <a:t> with approval of 90% voting share</a:t>
          </a:r>
          <a:endParaRPr lang="en-IN" sz="1600" kern="1200" dirty="0">
            <a:latin typeface="Cambria" panose="02040503050406030204" pitchFamily="18" charset="0"/>
            <a:ea typeface="Cambria" panose="02040503050406030204" pitchFamily="18" charset="0"/>
          </a:endParaRPr>
        </a:p>
      </dsp:txBody>
      <dsp:txXfrm>
        <a:off x="1213502" y="2187314"/>
        <a:ext cx="8964707" cy="718340"/>
      </dsp:txXfrm>
    </dsp:sp>
    <dsp:sp modelId="{10A812FF-802E-46E7-916D-9974A237EA80}">
      <dsp:nvSpPr>
        <dsp:cNvPr id="0" name=""/>
        <dsp:cNvSpPr/>
      </dsp:nvSpPr>
      <dsp:spPr>
        <a:xfrm>
          <a:off x="672526" y="2169531"/>
          <a:ext cx="841857" cy="841857"/>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0397FDF-603A-49F0-A504-F7D4D60A02E4}">
      <dsp:nvSpPr>
        <dsp:cNvPr id="0" name=""/>
        <dsp:cNvSpPr/>
      </dsp:nvSpPr>
      <dsp:spPr>
        <a:xfrm>
          <a:off x="989314" y="3096231"/>
          <a:ext cx="9112826" cy="1213514"/>
        </a:xfrm>
        <a:prstGeom prst="rect">
          <a:avLst/>
        </a:prstGeom>
        <a:solidFill>
          <a:srgbClr val="5B9BD5">
            <a:lumMod val="5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27940" rIns="27940" bIns="27940" numCol="1" spcCol="1270" anchor="ctr" anchorCtr="0">
          <a:noAutofit/>
        </a:bodyPr>
        <a:lstStyle/>
        <a:p>
          <a:pPr lvl="0" algn="l" defTabSz="711200">
            <a:lnSpc>
              <a:spcPct val="90000"/>
            </a:lnSpc>
            <a:spcBef>
              <a:spcPct val="0"/>
            </a:spcBef>
            <a:spcAft>
              <a:spcPct val="35000"/>
            </a:spcAft>
            <a:buFont typeface="Arial" panose="020B0604020202020204" pitchFamily="34" charset="0"/>
            <a:buChar char="•"/>
          </a:pPr>
          <a:r>
            <a:rPr lang="en-US" sz="1600" kern="1200" dirty="0">
              <a:latin typeface="Cambria" panose="02040503050406030204" pitchFamily="18" charset="0"/>
              <a:ea typeface="Cambria" panose="02040503050406030204" pitchFamily="18" charset="0"/>
              <a:cs typeface="Times New Roman" panose="02020603050405020304" pitchFamily="18" charset="0"/>
            </a:rPr>
            <a:t>Major decisions by 66% voting share are:</a:t>
          </a:r>
          <a:endParaRPr lang="en-IN" sz="1600" kern="1200" dirty="0">
            <a:latin typeface="Cambria" panose="02040503050406030204" pitchFamily="18" charset="0"/>
            <a:ea typeface="Cambria" panose="02040503050406030204" pitchFamily="18" charset="0"/>
          </a:endParaRPr>
        </a:p>
        <a:p>
          <a:pPr marL="171450" lvl="1" indent="-171450" algn="just" defTabSz="711200">
            <a:lnSpc>
              <a:spcPct val="90000"/>
            </a:lnSpc>
            <a:spcBef>
              <a:spcPct val="0"/>
            </a:spcBef>
            <a:spcAft>
              <a:spcPct val="15000"/>
            </a:spcAft>
            <a:buFont typeface="Arial" panose="020B0604020202020204" pitchFamily="34" charset="0"/>
            <a:buChar char="••"/>
          </a:pPr>
          <a:r>
            <a:rPr lang="en-US" sz="1600" kern="1200" dirty="0">
              <a:latin typeface="Cambria" panose="02040503050406030204" pitchFamily="18" charset="0"/>
              <a:ea typeface="Cambria" panose="02040503050406030204" pitchFamily="18" charset="0"/>
              <a:cs typeface="Times New Roman" panose="02020603050405020304" pitchFamily="18" charset="0"/>
            </a:rPr>
            <a:t>Appointment of IRP as RP or replacement of IRP [Section 22(2)], Extension of CIRP beyond 180 days [Section 12(2)], Replacement of RP [Section 27(2)], Approval of Resolution Plan [Section 30(4)], </a:t>
          </a:r>
          <a:r>
            <a:rPr lang="en-IN" sz="1600" kern="1200" dirty="0">
              <a:latin typeface="Cambria" panose="02040503050406030204" pitchFamily="18" charset="0"/>
              <a:ea typeface="Cambria" panose="02040503050406030204" pitchFamily="18" charset="0"/>
              <a:cs typeface="Times New Roman" panose="02020603050405020304" pitchFamily="18" charset="0"/>
            </a:rPr>
            <a:t>Liquidation Decision by </a:t>
          </a:r>
          <a:r>
            <a:rPr lang="en-IN" sz="1600" kern="1200" dirty="0" err="1">
              <a:latin typeface="Cambria" panose="02040503050406030204" pitchFamily="18" charset="0"/>
              <a:ea typeface="Cambria" panose="02040503050406030204" pitchFamily="18" charset="0"/>
              <a:cs typeface="Times New Roman" panose="02020603050405020304" pitchFamily="18" charset="0"/>
            </a:rPr>
            <a:t>CoC</a:t>
          </a:r>
          <a:r>
            <a:rPr lang="en-IN" sz="1600" kern="1200" dirty="0">
              <a:latin typeface="Cambria" panose="02040503050406030204" pitchFamily="18" charset="0"/>
              <a:ea typeface="Cambria" panose="02040503050406030204" pitchFamily="18" charset="0"/>
              <a:cs typeface="Times New Roman" panose="02020603050405020304" pitchFamily="18" charset="0"/>
            </a:rPr>
            <a:t> [Section 33(2)]</a:t>
          </a:r>
          <a:r>
            <a:rPr lang="en-US" sz="1600" kern="1200" dirty="0">
              <a:latin typeface="Cambria" panose="02040503050406030204" pitchFamily="18" charset="0"/>
              <a:ea typeface="Cambria" panose="02040503050406030204" pitchFamily="18" charset="0"/>
              <a:cs typeface="Times New Roman" panose="02020603050405020304" pitchFamily="18" charset="0"/>
            </a:rPr>
            <a:t>	</a:t>
          </a:r>
          <a:endParaRPr lang="en-IN" sz="1600" kern="1200" dirty="0">
            <a:latin typeface="Cambria" panose="02040503050406030204" pitchFamily="18" charset="0"/>
            <a:ea typeface="Cambria" panose="02040503050406030204" pitchFamily="18" charset="0"/>
          </a:endParaRPr>
        </a:p>
        <a:p>
          <a:pPr marL="171450" lvl="1" indent="-171450" algn="l" defTabSz="711200">
            <a:lnSpc>
              <a:spcPct val="90000"/>
            </a:lnSpc>
            <a:spcBef>
              <a:spcPct val="0"/>
            </a:spcBef>
            <a:spcAft>
              <a:spcPct val="15000"/>
            </a:spcAft>
            <a:buFont typeface="Arial" panose="020B0604020202020204" pitchFamily="34" charset="0"/>
            <a:buChar char="••"/>
          </a:pPr>
          <a:r>
            <a:rPr lang="en-US" sz="1600" kern="1200" dirty="0">
              <a:latin typeface="Cambria" panose="02040503050406030204" pitchFamily="18" charset="0"/>
              <a:ea typeface="Cambria" panose="02040503050406030204" pitchFamily="18" charset="0"/>
              <a:cs typeface="Times New Roman" panose="02020603050405020304" pitchFamily="18" charset="0"/>
            </a:rPr>
            <a:t>All actions mentioned under section 28 (1)</a:t>
          </a:r>
          <a:endParaRPr lang="en-IN" sz="1600" kern="1200" dirty="0">
            <a:latin typeface="Cambria" panose="02040503050406030204" pitchFamily="18" charset="0"/>
            <a:ea typeface="Cambria" panose="02040503050406030204" pitchFamily="18" charset="0"/>
          </a:endParaRPr>
        </a:p>
      </dsp:txBody>
      <dsp:txXfrm>
        <a:off x="989314" y="3096231"/>
        <a:ext cx="9112826" cy="1213514"/>
      </dsp:txXfrm>
    </dsp:sp>
    <dsp:sp modelId="{994093DC-8813-4E40-835A-387CB97B3F92}">
      <dsp:nvSpPr>
        <dsp:cNvPr id="0" name=""/>
        <dsp:cNvSpPr/>
      </dsp:nvSpPr>
      <dsp:spPr>
        <a:xfrm>
          <a:off x="568385" y="3282059"/>
          <a:ext cx="841857" cy="841857"/>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7DC4C02-6008-453C-9F2B-11D52C50DF90}">
      <dsp:nvSpPr>
        <dsp:cNvPr id="0" name=""/>
        <dsp:cNvSpPr/>
      </dsp:nvSpPr>
      <dsp:spPr>
        <a:xfrm>
          <a:off x="506714" y="4467745"/>
          <a:ext cx="9595426" cy="490297"/>
        </a:xfrm>
        <a:prstGeom prst="rect">
          <a:avLst/>
        </a:prstGeom>
        <a:solidFill>
          <a:srgbClr val="5B9BD5">
            <a:lumMod val="5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27940" rIns="27940" bIns="27940" numCol="1" spcCol="1270" anchor="ctr" anchorCtr="0">
          <a:noAutofit/>
        </a:bodyPr>
        <a:lstStyle/>
        <a:p>
          <a:pPr marL="0" lvl="0" indent="0" algn="l" defTabSz="488950">
            <a:lnSpc>
              <a:spcPct val="90000"/>
            </a:lnSpc>
            <a:spcBef>
              <a:spcPct val="0"/>
            </a:spcBef>
            <a:spcAft>
              <a:spcPct val="35000"/>
            </a:spcAft>
            <a:buNone/>
          </a:pPr>
          <a:r>
            <a:rPr lang="en-US" sz="1600" kern="1200">
              <a:solidFill>
                <a:prstClr val="white"/>
              </a:solidFill>
              <a:latin typeface="Cambria" panose="02040503050406030204" pitchFamily="18" charset="0"/>
              <a:ea typeface="Cambria" panose="02040503050406030204" pitchFamily="18" charset="0"/>
              <a:cs typeface="Times New Roman" panose="02020603050405020304" pitchFamily="18" charset="0"/>
            </a:rPr>
            <a:t>Other Decisions of CoC by 51 % voting share</a:t>
          </a:r>
          <a:endParaRPr lang="en-IN" sz="1600" kern="1200" dirty="0">
            <a:solidFill>
              <a:prstClr val="white"/>
            </a:solidFill>
            <a:latin typeface="Cambria" panose="02040503050406030204" pitchFamily="18" charset="0"/>
            <a:ea typeface="Cambria" panose="02040503050406030204" pitchFamily="18" charset="0"/>
            <a:cs typeface="Times New Roman" panose="02020603050405020304" pitchFamily="18" charset="0"/>
          </a:endParaRPr>
        </a:p>
      </dsp:txBody>
      <dsp:txXfrm>
        <a:off x="506714" y="4467745"/>
        <a:ext cx="9595426" cy="490297"/>
      </dsp:txXfrm>
    </dsp:sp>
    <dsp:sp modelId="{6D354667-C818-4225-9531-2041B0AAAEAB}">
      <dsp:nvSpPr>
        <dsp:cNvPr id="0" name=""/>
        <dsp:cNvSpPr/>
      </dsp:nvSpPr>
      <dsp:spPr>
        <a:xfrm>
          <a:off x="85785" y="4291965"/>
          <a:ext cx="841857" cy="841857"/>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3E4807-5026-4033-A7C6-86CC9F5ADE27}">
      <dsp:nvSpPr>
        <dsp:cNvPr id="0" name=""/>
        <dsp:cNvSpPr/>
      </dsp:nvSpPr>
      <dsp:spPr>
        <a:xfrm>
          <a:off x="0" y="178024"/>
          <a:ext cx="9106207" cy="915110"/>
        </a:xfrm>
        <a:prstGeom prst="rect">
          <a:avLst/>
        </a:prstGeom>
        <a:solidFill>
          <a:schemeClr val="accent1">
            <a:lumMod val="5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dirty="0">
              <a:latin typeface="Cambria" panose="02040503050406030204" pitchFamily="18" charset="0"/>
              <a:ea typeface="Cambria" panose="02040503050406030204" pitchFamily="18" charset="0"/>
              <a:cs typeface="Times New Roman" panose="02020603050405020304" pitchFamily="18" charset="0"/>
            </a:rPr>
            <a:t>Role of </a:t>
          </a:r>
          <a:r>
            <a:rPr lang="en-US" sz="2500" kern="1200" dirty="0" err="1">
              <a:latin typeface="Cambria" panose="02040503050406030204" pitchFamily="18" charset="0"/>
              <a:ea typeface="Cambria" panose="02040503050406030204" pitchFamily="18" charset="0"/>
              <a:cs typeface="Times New Roman" panose="02020603050405020304" pitchFamily="18" charset="0"/>
            </a:rPr>
            <a:t>CoC</a:t>
          </a:r>
          <a:r>
            <a:rPr lang="en-US" sz="2500" kern="1200" dirty="0">
              <a:latin typeface="Cambria" panose="02040503050406030204" pitchFamily="18" charset="0"/>
              <a:ea typeface="Cambria" panose="02040503050406030204" pitchFamily="18" charset="0"/>
              <a:cs typeface="Times New Roman" panose="02020603050405020304" pitchFamily="18" charset="0"/>
            </a:rPr>
            <a:t> is to reduce </a:t>
          </a:r>
          <a:r>
            <a:rPr lang="en-US" sz="2500" kern="1200" dirty="0" err="1">
              <a:latin typeface="Cambria" panose="02040503050406030204" pitchFamily="18" charset="0"/>
              <a:ea typeface="Cambria" panose="02040503050406030204" pitchFamily="18" charset="0"/>
              <a:cs typeface="Times New Roman" panose="02020603050405020304" pitchFamily="18" charset="0"/>
            </a:rPr>
            <a:t>CoC</a:t>
          </a:r>
          <a:r>
            <a:rPr lang="en-US" sz="2500" kern="1200" dirty="0">
              <a:latin typeface="Cambria" panose="02040503050406030204" pitchFamily="18" charset="0"/>
              <a:ea typeface="Cambria" panose="02040503050406030204" pitchFamily="18" charset="0"/>
              <a:cs typeface="Times New Roman" panose="02020603050405020304" pitchFamily="18" charset="0"/>
            </a:rPr>
            <a:t> cost and maximize the value of assets of CD, there are two types of cost</a:t>
          </a:r>
          <a:endParaRPr lang="en-IN" sz="2500" kern="1200" dirty="0">
            <a:latin typeface="Cambria" panose="02040503050406030204" pitchFamily="18" charset="0"/>
            <a:ea typeface="Cambria" panose="02040503050406030204" pitchFamily="18" charset="0"/>
          </a:endParaRPr>
        </a:p>
      </dsp:txBody>
      <dsp:txXfrm>
        <a:off x="0" y="178024"/>
        <a:ext cx="9106207" cy="915110"/>
      </dsp:txXfrm>
    </dsp:sp>
    <dsp:sp modelId="{FC2093F6-6246-416E-9887-621831FB66EB}">
      <dsp:nvSpPr>
        <dsp:cNvPr id="0" name=""/>
        <dsp:cNvSpPr/>
      </dsp:nvSpPr>
      <dsp:spPr>
        <a:xfrm>
          <a:off x="0" y="1108770"/>
          <a:ext cx="4553103" cy="4097974"/>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buFont typeface="Arial" panose="020B0604020202020204" pitchFamily="34" charset="0"/>
            <a:buChar char="•"/>
          </a:pPr>
          <a:r>
            <a:rPr lang="en-US" sz="1900" b="1" u="sng" kern="1200" dirty="0">
              <a:latin typeface="Cambria" panose="02040503050406030204" pitchFamily="18" charset="0"/>
              <a:ea typeface="Cambria" panose="02040503050406030204" pitchFamily="18" charset="0"/>
              <a:cs typeface="Times New Roman" panose="02020603050405020304" pitchFamily="18" charset="0"/>
            </a:rPr>
            <a:t>Fees of professionals/Agencies to be appointed</a:t>
          </a:r>
          <a:r>
            <a:rPr lang="en-US" sz="1900" b="1" kern="1200" dirty="0">
              <a:latin typeface="Cambria" panose="02040503050406030204" pitchFamily="18" charset="0"/>
              <a:ea typeface="Cambria" panose="02040503050406030204" pitchFamily="18" charset="0"/>
              <a:cs typeface="Times New Roman" panose="02020603050405020304" pitchFamily="18" charset="0"/>
            </a:rPr>
            <a:t> </a:t>
          </a:r>
          <a:r>
            <a:rPr lang="en-US" sz="1900" kern="1200" dirty="0">
              <a:latin typeface="Cambria" panose="02040503050406030204" pitchFamily="18" charset="0"/>
              <a:ea typeface="Cambria" panose="02040503050406030204" pitchFamily="18" charset="0"/>
              <a:cs typeface="Times New Roman" panose="02020603050405020304" pitchFamily="18" charset="0"/>
            </a:rPr>
            <a:t>– Retainer legal council; Registered Valuers; IT support system for maintaining website, sending bulk mails, conducting </a:t>
          </a:r>
          <a:r>
            <a:rPr lang="en-US" sz="1900" kern="1200" dirty="0" err="1">
              <a:latin typeface="Cambria" panose="02040503050406030204" pitchFamily="18" charset="0"/>
              <a:ea typeface="Cambria" panose="02040503050406030204" pitchFamily="18" charset="0"/>
              <a:cs typeface="Times New Roman" panose="02020603050405020304" pitchFamily="18" charset="0"/>
            </a:rPr>
            <a:t>e-voting</a:t>
          </a:r>
          <a:r>
            <a:rPr lang="en-US" sz="1900" kern="1200" dirty="0">
              <a:latin typeface="Cambria" panose="02040503050406030204" pitchFamily="18" charset="0"/>
              <a:ea typeface="Cambria" panose="02040503050406030204" pitchFamily="18" charset="0"/>
              <a:cs typeface="Times New Roman" panose="02020603050405020304" pitchFamily="18" charset="0"/>
            </a:rPr>
            <a:t>; Security guards; Chartered Accountants for preparing audited balance sheet; Company Secretary for ROC/SEBI compliances; Transaction Record Analyst for avoidance transactions; Insurance of assets of the corporate debtor; Industry Specialist to run the corporate debtor, manager to control the operations of corporate debtor.</a:t>
          </a:r>
          <a:endParaRPr lang="en-IN" sz="1900" kern="1200" dirty="0">
            <a:latin typeface="Cambria" panose="02040503050406030204" pitchFamily="18" charset="0"/>
            <a:ea typeface="Cambria" panose="02040503050406030204" pitchFamily="18" charset="0"/>
          </a:endParaRPr>
        </a:p>
      </dsp:txBody>
      <dsp:txXfrm>
        <a:off x="0" y="1108770"/>
        <a:ext cx="4553103" cy="4097974"/>
      </dsp:txXfrm>
    </dsp:sp>
    <dsp:sp modelId="{C41E6BEA-6105-4B66-8F2C-01E237EEF7E0}">
      <dsp:nvSpPr>
        <dsp:cNvPr id="0" name=""/>
        <dsp:cNvSpPr/>
      </dsp:nvSpPr>
      <dsp:spPr>
        <a:xfrm>
          <a:off x="4553103" y="1108770"/>
          <a:ext cx="4553103" cy="4097974"/>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buFont typeface="Arial" panose="020B0604020202020204" pitchFamily="34" charset="0"/>
            <a:buChar char="•"/>
          </a:pPr>
          <a:r>
            <a:rPr lang="en-US" sz="1900" b="1" u="sng" kern="1200" dirty="0">
              <a:latin typeface="Cambria" panose="02040503050406030204" pitchFamily="18" charset="0"/>
              <a:ea typeface="Cambria" panose="02040503050406030204" pitchFamily="18" charset="0"/>
              <a:cs typeface="Times New Roman" panose="02020603050405020304" pitchFamily="18" charset="0"/>
            </a:rPr>
            <a:t>The cost of running operations of CD (If CD has no revenues or insufficient revenues)</a:t>
          </a:r>
          <a:r>
            <a:rPr lang="en-US" sz="1900" b="1" kern="1200" dirty="0">
              <a:latin typeface="Cambria" panose="02040503050406030204" pitchFamily="18" charset="0"/>
              <a:ea typeface="Cambria" panose="02040503050406030204" pitchFamily="18" charset="0"/>
              <a:cs typeface="Times New Roman" panose="02020603050405020304" pitchFamily="18" charset="0"/>
            </a:rPr>
            <a:t> – </a:t>
          </a:r>
          <a:r>
            <a:rPr lang="en-US" sz="1900" kern="1200" dirty="0" err="1">
              <a:latin typeface="Cambria" panose="02040503050406030204" pitchFamily="18" charset="0"/>
              <a:ea typeface="Cambria" panose="02040503050406030204" pitchFamily="18" charset="0"/>
              <a:cs typeface="Times New Roman" panose="02020603050405020304" pitchFamily="18" charset="0"/>
            </a:rPr>
            <a:t>CoC</a:t>
          </a:r>
          <a:r>
            <a:rPr lang="en-US" sz="1900" kern="1200" dirty="0">
              <a:latin typeface="Cambria" panose="02040503050406030204" pitchFamily="18" charset="0"/>
              <a:ea typeface="Cambria" panose="02040503050406030204" pitchFamily="18" charset="0"/>
              <a:cs typeface="Times New Roman" panose="02020603050405020304" pitchFamily="18" charset="0"/>
            </a:rPr>
            <a:t> to</a:t>
          </a:r>
          <a:r>
            <a:rPr lang="en-US" sz="1900" b="1" kern="1200" dirty="0">
              <a:latin typeface="Cambria" panose="02040503050406030204" pitchFamily="18" charset="0"/>
              <a:ea typeface="Cambria" panose="02040503050406030204" pitchFamily="18" charset="0"/>
              <a:cs typeface="Times New Roman" panose="02020603050405020304" pitchFamily="18" charset="0"/>
            </a:rPr>
            <a:t> </a:t>
          </a:r>
          <a:r>
            <a:rPr lang="en-US" sz="1900" kern="1200" dirty="0">
              <a:latin typeface="Cambria" panose="02040503050406030204" pitchFamily="18" charset="0"/>
              <a:ea typeface="Cambria" panose="02040503050406030204" pitchFamily="18" charset="0"/>
              <a:cs typeface="Times New Roman" panose="02020603050405020304" pitchFamily="18" charset="0"/>
            </a:rPr>
            <a:t>ask RP to present monthly performance of operation of CD including flow of fund/revenue, ask RP to reassess/review the number, position and quality of personnel required to keep CD ongoing, permit reduction if employees found excess than requirement looking into scale of operation of CD.</a:t>
          </a:r>
          <a:endParaRPr lang="en-IN" sz="1900" kern="1200" dirty="0">
            <a:latin typeface="Cambria" panose="02040503050406030204" pitchFamily="18" charset="0"/>
            <a:ea typeface="Cambria" panose="02040503050406030204" pitchFamily="18" charset="0"/>
          </a:endParaRPr>
        </a:p>
      </dsp:txBody>
      <dsp:txXfrm>
        <a:off x="4553103" y="1108770"/>
        <a:ext cx="4553103" cy="4097974"/>
      </dsp:txXfrm>
    </dsp:sp>
    <dsp:sp modelId="{9CDFB11D-3BED-43AD-9579-0491A7348C37}">
      <dsp:nvSpPr>
        <dsp:cNvPr id="0" name=""/>
        <dsp:cNvSpPr/>
      </dsp:nvSpPr>
      <dsp:spPr>
        <a:xfrm>
          <a:off x="0" y="4866328"/>
          <a:ext cx="9106207" cy="379682"/>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67DDA3-DA7C-4E40-8332-B79490FC4E09}">
      <dsp:nvSpPr>
        <dsp:cNvPr id="0" name=""/>
        <dsp:cNvSpPr/>
      </dsp:nvSpPr>
      <dsp:spPr>
        <a:xfrm>
          <a:off x="0" y="0"/>
          <a:ext cx="1006331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E5DB67-F089-450C-9F51-A1FD544206E8}">
      <dsp:nvSpPr>
        <dsp:cNvPr id="0" name=""/>
        <dsp:cNvSpPr/>
      </dsp:nvSpPr>
      <dsp:spPr>
        <a:xfrm>
          <a:off x="0" y="0"/>
          <a:ext cx="2012663" cy="5386165"/>
        </a:xfrm>
        <a:prstGeom prst="rect">
          <a:avLst/>
        </a:prstGeom>
        <a:solidFill>
          <a:schemeClr val="accent1">
            <a:lumMod val="5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just" defTabSz="1066800">
            <a:lnSpc>
              <a:spcPct val="90000"/>
            </a:lnSpc>
            <a:spcBef>
              <a:spcPct val="0"/>
            </a:spcBef>
            <a:spcAft>
              <a:spcPct val="35000"/>
            </a:spcAft>
          </a:pPr>
          <a:r>
            <a:rPr lang="en-US" sz="2400" b="1" u="none" kern="1200" dirty="0">
              <a:solidFill>
                <a:schemeClr val="bg1"/>
              </a:solidFill>
              <a:latin typeface="Cambria" panose="02040503050406030204" pitchFamily="18" charset="0"/>
              <a:ea typeface="Cambria" panose="02040503050406030204" pitchFamily="18" charset="0"/>
              <a:cs typeface="Times New Roman" panose="02020603050405020304" pitchFamily="18" charset="0"/>
            </a:rPr>
            <a:t>Expression of Interest (EOI) R-36(A)</a:t>
          </a:r>
          <a:endParaRPr lang="en-IN" sz="2400" u="none" kern="1200" dirty="0">
            <a:solidFill>
              <a:schemeClr val="bg1"/>
            </a:solidFill>
            <a:latin typeface="Cambria" panose="02040503050406030204" pitchFamily="18" charset="0"/>
            <a:ea typeface="Cambria" panose="02040503050406030204" pitchFamily="18" charset="0"/>
          </a:endParaRPr>
        </a:p>
      </dsp:txBody>
      <dsp:txXfrm>
        <a:off x="0" y="0"/>
        <a:ext cx="2012663" cy="5386165"/>
      </dsp:txXfrm>
    </dsp:sp>
    <dsp:sp modelId="{59F3AAC9-CC9A-404D-AAB7-22D2FA6021D7}">
      <dsp:nvSpPr>
        <dsp:cNvPr id="0" name=""/>
        <dsp:cNvSpPr/>
      </dsp:nvSpPr>
      <dsp:spPr>
        <a:xfrm>
          <a:off x="2163613" y="50758"/>
          <a:ext cx="7899703" cy="10151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just" defTabSz="933450">
            <a:lnSpc>
              <a:spcPct val="90000"/>
            </a:lnSpc>
            <a:spcBef>
              <a:spcPct val="0"/>
            </a:spcBef>
            <a:spcAft>
              <a:spcPct val="35000"/>
            </a:spcAft>
            <a:buFont typeface="Wingdings" panose="05000000000000000000" pitchFamily="2" charset="2"/>
            <a:buChar char="v"/>
          </a:pPr>
          <a:r>
            <a:rPr lang="en-US" sz="2100" kern="1200" dirty="0" err="1">
              <a:latin typeface="Cambria" panose="02040503050406030204" pitchFamily="18" charset="0"/>
              <a:ea typeface="Cambria" panose="02040503050406030204" pitchFamily="18" charset="0"/>
              <a:cs typeface="Times New Roman" panose="02020603050405020304" pitchFamily="18" charset="0"/>
            </a:rPr>
            <a:t>CoC</a:t>
          </a:r>
          <a:r>
            <a:rPr lang="en-US" sz="2100" kern="1200" dirty="0">
              <a:latin typeface="Cambria" panose="02040503050406030204" pitchFamily="18" charset="0"/>
              <a:ea typeface="Cambria" panose="02040503050406030204" pitchFamily="18" charset="0"/>
              <a:cs typeface="Times New Roman" panose="02020603050405020304" pitchFamily="18" charset="0"/>
            </a:rPr>
            <a:t> to determine/ approve eligibility criteria for prospective resolution applicant(s) </a:t>
          </a:r>
          <a:endParaRPr lang="en-IN" sz="2100" kern="1200" dirty="0">
            <a:latin typeface="Cambria" panose="02040503050406030204" pitchFamily="18" charset="0"/>
            <a:ea typeface="Cambria" panose="02040503050406030204" pitchFamily="18" charset="0"/>
          </a:endParaRPr>
        </a:p>
      </dsp:txBody>
      <dsp:txXfrm>
        <a:off x="2163613" y="50758"/>
        <a:ext cx="7899703" cy="1015165"/>
      </dsp:txXfrm>
    </dsp:sp>
    <dsp:sp modelId="{C2F4B33C-9401-4313-A348-EB5A96901BF7}">
      <dsp:nvSpPr>
        <dsp:cNvPr id="0" name=""/>
        <dsp:cNvSpPr/>
      </dsp:nvSpPr>
      <dsp:spPr>
        <a:xfrm>
          <a:off x="2012663" y="1065924"/>
          <a:ext cx="8050653"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055EB24-07C1-4313-86B8-AE988CE3B002}">
      <dsp:nvSpPr>
        <dsp:cNvPr id="0" name=""/>
        <dsp:cNvSpPr/>
      </dsp:nvSpPr>
      <dsp:spPr>
        <a:xfrm>
          <a:off x="2163613" y="1116682"/>
          <a:ext cx="7899703" cy="10151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just" defTabSz="933450">
            <a:lnSpc>
              <a:spcPct val="90000"/>
            </a:lnSpc>
            <a:spcBef>
              <a:spcPct val="0"/>
            </a:spcBef>
            <a:spcAft>
              <a:spcPct val="35000"/>
            </a:spcAft>
            <a:buFont typeface="Arial" panose="020B0604020202020204" pitchFamily="34" charset="0"/>
            <a:buChar char="•"/>
          </a:pPr>
          <a:r>
            <a:rPr lang="en-US" sz="2100" kern="1200" dirty="0">
              <a:latin typeface="Cambria" panose="02040503050406030204" pitchFamily="18" charset="0"/>
              <a:ea typeface="Cambria" panose="02040503050406030204" pitchFamily="18" charset="0"/>
              <a:cs typeface="Times New Roman" panose="02020603050405020304" pitchFamily="18" charset="0"/>
            </a:rPr>
            <a:t>Generally , three types of PRA’s consider e.g. Individuals/ Consortium of Individuals, Companies / Partnership Firms , Mutual Funds/ FII’s/ Investors / Equity Funds </a:t>
          </a:r>
          <a:endParaRPr lang="en-IN" sz="2100" kern="1200" dirty="0">
            <a:latin typeface="Cambria" panose="02040503050406030204" pitchFamily="18" charset="0"/>
            <a:ea typeface="Cambria" panose="02040503050406030204" pitchFamily="18" charset="0"/>
          </a:endParaRPr>
        </a:p>
      </dsp:txBody>
      <dsp:txXfrm>
        <a:off x="2163613" y="1116682"/>
        <a:ext cx="7899703" cy="1015165"/>
      </dsp:txXfrm>
    </dsp:sp>
    <dsp:sp modelId="{F9BD2A1A-EF74-404C-86B1-151BFC2122CF}">
      <dsp:nvSpPr>
        <dsp:cNvPr id="0" name=""/>
        <dsp:cNvSpPr/>
      </dsp:nvSpPr>
      <dsp:spPr>
        <a:xfrm>
          <a:off x="2012663" y="2131848"/>
          <a:ext cx="8050653"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BB7CCC7-09A0-426F-A911-463C86BA6C1C}">
      <dsp:nvSpPr>
        <dsp:cNvPr id="0" name=""/>
        <dsp:cNvSpPr/>
      </dsp:nvSpPr>
      <dsp:spPr>
        <a:xfrm>
          <a:off x="2163613" y="2182606"/>
          <a:ext cx="7899703" cy="10151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just" defTabSz="933450">
            <a:lnSpc>
              <a:spcPct val="90000"/>
            </a:lnSpc>
            <a:spcBef>
              <a:spcPct val="0"/>
            </a:spcBef>
            <a:spcAft>
              <a:spcPct val="35000"/>
            </a:spcAft>
          </a:pPr>
          <a:r>
            <a:rPr lang="en-US" sz="2100" kern="1200" dirty="0">
              <a:latin typeface="Cambria" panose="02040503050406030204" pitchFamily="18" charset="0"/>
              <a:ea typeface="Cambria" panose="02040503050406030204" pitchFamily="18" charset="0"/>
              <a:cs typeface="Times New Roman" panose="02020603050405020304" pitchFamily="18" charset="0"/>
            </a:rPr>
            <a:t>In case of Real Estate Projects, Resident Welfare Associations also become PRA’s </a:t>
          </a:r>
        </a:p>
      </dsp:txBody>
      <dsp:txXfrm>
        <a:off x="2163613" y="2182606"/>
        <a:ext cx="7899703" cy="1015165"/>
      </dsp:txXfrm>
    </dsp:sp>
    <dsp:sp modelId="{BFEC2DD2-2BC0-4251-A7AB-5CC815F6F488}">
      <dsp:nvSpPr>
        <dsp:cNvPr id="0" name=""/>
        <dsp:cNvSpPr/>
      </dsp:nvSpPr>
      <dsp:spPr>
        <a:xfrm>
          <a:off x="2012663" y="3197772"/>
          <a:ext cx="8050653"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0A6A9BB-021F-4688-B1B8-174C26DE1052}">
      <dsp:nvSpPr>
        <dsp:cNvPr id="0" name=""/>
        <dsp:cNvSpPr/>
      </dsp:nvSpPr>
      <dsp:spPr>
        <a:xfrm>
          <a:off x="2163613" y="3248530"/>
          <a:ext cx="7899703" cy="10151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just" defTabSz="933450">
            <a:lnSpc>
              <a:spcPct val="90000"/>
            </a:lnSpc>
            <a:spcBef>
              <a:spcPct val="0"/>
            </a:spcBef>
            <a:spcAft>
              <a:spcPct val="35000"/>
            </a:spcAft>
            <a:buFont typeface="Arial" panose="020B0604020202020204" pitchFamily="34" charset="0"/>
            <a:buChar char="•"/>
          </a:pPr>
          <a:r>
            <a:rPr lang="en-US" sz="2100" kern="1200" dirty="0">
              <a:latin typeface="Cambria" panose="02040503050406030204" pitchFamily="18" charset="0"/>
              <a:ea typeface="Cambria" panose="02040503050406030204" pitchFamily="18" charset="0"/>
              <a:cs typeface="Times New Roman" panose="02020603050405020304" pitchFamily="18" charset="0"/>
            </a:rPr>
            <a:t>Criteria for minimum amount for net worth and minimum number of experiences of the PRA’s in the industry of Corporate Debtor are of any other industries as prescribed </a:t>
          </a:r>
        </a:p>
      </dsp:txBody>
      <dsp:txXfrm>
        <a:off x="2163613" y="3248530"/>
        <a:ext cx="7899703" cy="1015165"/>
      </dsp:txXfrm>
    </dsp:sp>
    <dsp:sp modelId="{48CD69DD-35CC-40C5-8DF4-306A2F7280CB}">
      <dsp:nvSpPr>
        <dsp:cNvPr id="0" name=""/>
        <dsp:cNvSpPr/>
      </dsp:nvSpPr>
      <dsp:spPr>
        <a:xfrm>
          <a:off x="2012663" y="4263696"/>
          <a:ext cx="8050653"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BF7EF31-8078-42D5-8D4C-613431D94014}">
      <dsp:nvSpPr>
        <dsp:cNvPr id="0" name=""/>
        <dsp:cNvSpPr/>
      </dsp:nvSpPr>
      <dsp:spPr>
        <a:xfrm>
          <a:off x="2163613" y="4314454"/>
          <a:ext cx="7899703" cy="10151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just" defTabSz="933450">
            <a:lnSpc>
              <a:spcPct val="90000"/>
            </a:lnSpc>
            <a:spcBef>
              <a:spcPct val="0"/>
            </a:spcBef>
            <a:spcAft>
              <a:spcPct val="35000"/>
            </a:spcAft>
            <a:buFont typeface="Arial" panose="020B0604020202020204" pitchFamily="34" charset="0"/>
            <a:buChar char="•"/>
          </a:pPr>
          <a:r>
            <a:rPr lang="en-US" sz="2100" kern="1200" dirty="0">
              <a:latin typeface="Cambria" panose="02040503050406030204" pitchFamily="18" charset="0"/>
              <a:ea typeface="Cambria" panose="02040503050406030204" pitchFamily="18" charset="0"/>
              <a:cs typeface="Times New Roman" panose="02020603050405020304" pitchFamily="18" charset="0"/>
            </a:rPr>
            <a:t>To take decision on refundable participation fees</a:t>
          </a:r>
        </a:p>
      </dsp:txBody>
      <dsp:txXfrm>
        <a:off x="2163613" y="4314454"/>
        <a:ext cx="7899703" cy="1015165"/>
      </dsp:txXfrm>
    </dsp:sp>
    <dsp:sp modelId="{D48EAC93-2203-43FF-B7DD-11E7B2490AEB}">
      <dsp:nvSpPr>
        <dsp:cNvPr id="0" name=""/>
        <dsp:cNvSpPr/>
      </dsp:nvSpPr>
      <dsp:spPr>
        <a:xfrm>
          <a:off x="2012663" y="5329620"/>
          <a:ext cx="8050653"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67DDA3-DA7C-4E40-8332-B79490FC4E09}">
      <dsp:nvSpPr>
        <dsp:cNvPr id="0" name=""/>
        <dsp:cNvSpPr/>
      </dsp:nvSpPr>
      <dsp:spPr>
        <a:xfrm>
          <a:off x="0" y="0"/>
          <a:ext cx="1006331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E5DB67-F089-450C-9F51-A1FD544206E8}">
      <dsp:nvSpPr>
        <dsp:cNvPr id="0" name=""/>
        <dsp:cNvSpPr/>
      </dsp:nvSpPr>
      <dsp:spPr>
        <a:xfrm>
          <a:off x="0" y="0"/>
          <a:ext cx="2012663" cy="5386165"/>
        </a:xfrm>
        <a:prstGeom prst="rect">
          <a:avLst/>
        </a:prstGeom>
        <a:solidFill>
          <a:schemeClr val="accent1">
            <a:lumMod val="5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just" defTabSz="1066800">
            <a:lnSpc>
              <a:spcPct val="90000"/>
            </a:lnSpc>
            <a:spcBef>
              <a:spcPct val="0"/>
            </a:spcBef>
            <a:spcAft>
              <a:spcPct val="35000"/>
            </a:spcAft>
          </a:pPr>
          <a:r>
            <a:rPr lang="en-US" sz="2400" b="1" u="none" kern="1200" dirty="0">
              <a:solidFill>
                <a:schemeClr val="bg1"/>
              </a:solidFill>
              <a:latin typeface="Cambria" panose="02040503050406030204" pitchFamily="18" charset="0"/>
              <a:ea typeface="Cambria" panose="02040503050406030204" pitchFamily="18" charset="0"/>
              <a:cs typeface="Times New Roman" panose="02020603050405020304" pitchFamily="18" charset="0"/>
            </a:rPr>
            <a:t>Evaluation Matrix (EM) R-36(B)</a:t>
          </a:r>
          <a:endParaRPr lang="en-IN" sz="2400" u="none" kern="1200" dirty="0">
            <a:solidFill>
              <a:schemeClr val="bg1"/>
            </a:solidFill>
            <a:latin typeface="Cambria" panose="02040503050406030204" pitchFamily="18" charset="0"/>
            <a:ea typeface="Cambria" panose="02040503050406030204" pitchFamily="18" charset="0"/>
          </a:endParaRPr>
        </a:p>
      </dsp:txBody>
      <dsp:txXfrm>
        <a:off x="0" y="0"/>
        <a:ext cx="2012663" cy="5386165"/>
      </dsp:txXfrm>
    </dsp:sp>
    <dsp:sp modelId="{59F3AAC9-CC9A-404D-AAB7-22D2FA6021D7}">
      <dsp:nvSpPr>
        <dsp:cNvPr id="0" name=""/>
        <dsp:cNvSpPr/>
      </dsp:nvSpPr>
      <dsp:spPr>
        <a:xfrm>
          <a:off x="2163613" y="42408"/>
          <a:ext cx="7899703" cy="8481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just" defTabSz="889000">
            <a:lnSpc>
              <a:spcPct val="90000"/>
            </a:lnSpc>
            <a:spcBef>
              <a:spcPct val="0"/>
            </a:spcBef>
            <a:spcAft>
              <a:spcPct val="35000"/>
            </a:spcAft>
            <a:buFont typeface="Wingdings" panose="05000000000000000000" pitchFamily="2" charset="2"/>
            <a:buChar char="v"/>
          </a:pPr>
          <a:r>
            <a:rPr lang="en-US" sz="2000" kern="1200" dirty="0">
              <a:latin typeface="Times New Roman" panose="02020603050405020304" pitchFamily="18" charset="0"/>
              <a:cs typeface="Times New Roman" panose="02020603050405020304" pitchFamily="18" charset="0"/>
            </a:rPr>
            <a:t>Pre-determined matrix/criteria on which all to be received Resolution Plan will be examined / weighed</a:t>
          </a:r>
          <a:endParaRPr lang="en-IN" sz="2000" kern="1200" dirty="0">
            <a:latin typeface="Cambria" panose="02040503050406030204" pitchFamily="18" charset="0"/>
            <a:ea typeface="Cambria" panose="02040503050406030204" pitchFamily="18" charset="0"/>
          </a:endParaRPr>
        </a:p>
      </dsp:txBody>
      <dsp:txXfrm>
        <a:off x="2163613" y="42408"/>
        <a:ext cx="7899703" cy="848163"/>
      </dsp:txXfrm>
    </dsp:sp>
    <dsp:sp modelId="{C2F4B33C-9401-4313-A348-EB5A96901BF7}">
      <dsp:nvSpPr>
        <dsp:cNvPr id="0" name=""/>
        <dsp:cNvSpPr/>
      </dsp:nvSpPr>
      <dsp:spPr>
        <a:xfrm>
          <a:off x="2012663" y="890571"/>
          <a:ext cx="8050653"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055EB24-07C1-4313-86B8-AE988CE3B002}">
      <dsp:nvSpPr>
        <dsp:cNvPr id="0" name=""/>
        <dsp:cNvSpPr/>
      </dsp:nvSpPr>
      <dsp:spPr>
        <a:xfrm>
          <a:off x="2163613" y="932979"/>
          <a:ext cx="7899703" cy="8481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just" defTabSz="889000">
            <a:lnSpc>
              <a:spcPct val="90000"/>
            </a:lnSpc>
            <a:spcBef>
              <a:spcPct val="0"/>
            </a:spcBef>
            <a:spcAft>
              <a:spcPct val="35000"/>
            </a:spcAft>
            <a:buFont typeface="Arial" panose="020B0604020202020204" pitchFamily="34" charset="0"/>
            <a:buChar char="•"/>
          </a:pPr>
          <a:r>
            <a:rPr lang="en-US" sz="2000" kern="1200" dirty="0">
              <a:latin typeface="Times New Roman" panose="02020603050405020304" pitchFamily="18" charset="0"/>
              <a:cs typeface="Times New Roman" panose="02020603050405020304" pitchFamily="18" charset="0"/>
            </a:rPr>
            <a:t>Criteria is determined by </a:t>
          </a:r>
          <a:r>
            <a:rPr lang="en-US" sz="2000" kern="1200" dirty="0" err="1">
              <a:latin typeface="Times New Roman" panose="02020603050405020304" pitchFamily="18" charset="0"/>
              <a:cs typeface="Times New Roman" panose="02020603050405020304" pitchFamily="18" charset="0"/>
            </a:rPr>
            <a:t>CoC</a:t>
          </a:r>
          <a:r>
            <a:rPr lang="en-US" sz="2000" kern="1200" dirty="0">
              <a:latin typeface="Times New Roman" panose="02020603050405020304" pitchFamily="18" charset="0"/>
              <a:cs typeface="Times New Roman" panose="02020603050405020304" pitchFamily="18" charset="0"/>
            </a:rPr>
            <a:t> in consultation with Resolution Professional, communicated to all PRA’s in advance </a:t>
          </a:r>
          <a:endParaRPr lang="en-IN" sz="2000" kern="1200" dirty="0">
            <a:latin typeface="Cambria" panose="02040503050406030204" pitchFamily="18" charset="0"/>
            <a:ea typeface="Cambria" panose="02040503050406030204" pitchFamily="18" charset="0"/>
          </a:endParaRPr>
        </a:p>
      </dsp:txBody>
      <dsp:txXfrm>
        <a:off x="2163613" y="932979"/>
        <a:ext cx="7899703" cy="848163"/>
      </dsp:txXfrm>
    </dsp:sp>
    <dsp:sp modelId="{F9BD2A1A-EF74-404C-86B1-151BFC2122CF}">
      <dsp:nvSpPr>
        <dsp:cNvPr id="0" name=""/>
        <dsp:cNvSpPr/>
      </dsp:nvSpPr>
      <dsp:spPr>
        <a:xfrm>
          <a:off x="2012663" y="1781142"/>
          <a:ext cx="8050653"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BB7CCC7-09A0-426F-A911-463C86BA6C1C}">
      <dsp:nvSpPr>
        <dsp:cNvPr id="0" name=""/>
        <dsp:cNvSpPr/>
      </dsp:nvSpPr>
      <dsp:spPr>
        <a:xfrm>
          <a:off x="2163613" y="1823550"/>
          <a:ext cx="7899703" cy="8481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just" defTabSz="889000">
            <a:lnSpc>
              <a:spcPct val="90000"/>
            </a:lnSpc>
            <a:spcBef>
              <a:spcPct val="0"/>
            </a:spcBef>
            <a:spcAft>
              <a:spcPct val="35000"/>
            </a:spcAft>
          </a:pPr>
          <a:r>
            <a:rPr lang="en-US" sz="2000" kern="1200" dirty="0">
              <a:latin typeface="Times New Roman" panose="02020603050405020304" pitchFamily="18" charset="0"/>
              <a:cs typeface="Times New Roman" panose="02020603050405020304" pitchFamily="18" charset="0"/>
            </a:rPr>
            <a:t>Generally, two types of parameters quantitative and qualitative are included in EM</a:t>
          </a:r>
          <a:endParaRPr lang="en-US" sz="2000" kern="1200" dirty="0">
            <a:latin typeface="Cambria" panose="02040503050406030204" pitchFamily="18" charset="0"/>
            <a:ea typeface="Cambria" panose="02040503050406030204" pitchFamily="18" charset="0"/>
            <a:cs typeface="Times New Roman" panose="02020603050405020304" pitchFamily="18" charset="0"/>
          </a:endParaRPr>
        </a:p>
      </dsp:txBody>
      <dsp:txXfrm>
        <a:off x="2163613" y="1823550"/>
        <a:ext cx="7899703" cy="848163"/>
      </dsp:txXfrm>
    </dsp:sp>
    <dsp:sp modelId="{BFEC2DD2-2BC0-4251-A7AB-5CC815F6F488}">
      <dsp:nvSpPr>
        <dsp:cNvPr id="0" name=""/>
        <dsp:cNvSpPr/>
      </dsp:nvSpPr>
      <dsp:spPr>
        <a:xfrm>
          <a:off x="2012663" y="2671714"/>
          <a:ext cx="8050653"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0A6A9BB-021F-4688-B1B8-174C26DE1052}">
      <dsp:nvSpPr>
        <dsp:cNvPr id="0" name=""/>
        <dsp:cNvSpPr/>
      </dsp:nvSpPr>
      <dsp:spPr>
        <a:xfrm>
          <a:off x="2163613" y="2714122"/>
          <a:ext cx="7899703" cy="8481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just" defTabSz="889000">
            <a:lnSpc>
              <a:spcPct val="90000"/>
            </a:lnSpc>
            <a:spcBef>
              <a:spcPct val="0"/>
            </a:spcBef>
            <a:spcAft>
              <a:spcPct val="35000"/>
            </a:spcAft>
            <a:buFont typeface="Arial" panose="020B0604020202020204" pitchFamily="34" charset="0"/>
            <a:buChar char="•"/>
          </a:pPr>
          <a:r>
            <a:rPr lang="en-US" sz="2000" kern="1200" dirty="0">
              <a:latin typeface="Times New Roman" panose="02020603050405020304" pitchFamily="18" charset="0"/>
              <a:cs typeface="Times New Roman" panose="02020603050405020304" pitchFamily="18" charset="0"/>
            </a:rPr>
            <a:t>Quantitative parameters give marks for upfront(within 30-90 days) contributions, NPV of remaining amounts to be weighed, term of plan etc.</a:t>
          </a:r>
          <a:endParaRPr lang="en-US" sz="2000" kern="1200" dirty="0">
            <a:latin typeface="Cambria" panose="02040503050406030204" pitchFamily="18" charset="0"/>
            <a:ea typeface="Cambria" panose="02040503050406030204" pitchFamily="18" charset="0"/>
            <a:cs typeface="Times New Roman" panose="02020603050405020304" pitchFamily="18" charset="0"/>
          </a:endParaRPr>
        </a:p>
      </dsp:txBody>
      <dsp:txXfrm>
        <a:off x="2163613" y="2714122"/>
        <a:ext cx="7899703" cy="848163"/>
      </dsp:txXfrm>
    </dsp:sp>
    <dsp:sp modelId="{48CD69DD-35CC-40C5-8DF4-306A2F7280CB}">
      <dsp:nvSpPr>
        <dsp:cNvPr id="0" name=""/>
        <dsp:cNvSpPr/>
      </dsp:nvSpPr>
      <dsp:spPr>
        <a:xfrm>
          <a:off x="2012663" y="3562285"/>
          <a:ext cx="8050653"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BF7EF31-8078-42D5-8D4C-613431D94014}">
      <dsp:nvSpPr>
        <dsp:cNvPr id="0" name=""/>
        <dsp:cNvSpPr/>
      </dsp:nvSpPr>
      <dsp:spPr>
        <a:xfrm>
          <a:off x="2163613" y="3604693"/>
          <a:ext cx="7899703" cy="8481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just" defTabSz="889000">
            <a:lnSpc>
              <a:spcPct val="90000"/>
            </a:lnSpc>
            <a:spcBef>
              <a:spcPct val="0"/>
            </a:spcBef>
            <a:spcAft>
              <a:spcPct val="35000"/>
            </a:spcAft>
            <a:buFont typeface="Arial" panose="020B0604020202020204" pitchFamily="34" charset="0"/>
            <a:buChar char="•"/>
          </a:pPr>
          <a:r>
            <a:rPr lang="en-US" sz="2000" kern="1200" dirty="0">
              <a:latin typeface="Times New Roman" panose="02020603050405020304" pitchFamily="18" charset="0"/>
              <a:cs typeface="Times New Roman" panose="02020603050405020304" pitchFamily="18" charset="0"/>
            </a:rPr>
            <a:t>Qualitative parameters pertain to financial health, experience of KMP of PRA’s, experience in the relevant industries of the Corporate Debtor etc.</a:t>
          </a:r>
          <a:endParaRPr lang="en-US" sz="2000" kern="1200" dirty="0">
            <a:latin typeface="Cambria" panose="02040503050406030204" pitchFamily="18" charset="0"/>
            <a:ea typeface="Cambria" panose="02040503050406030204" pitchFamily="18" charset="0"/>
            <a:cs typeface="Times New Roman" panose="02020603050405020304" pitchFamily="18" charset="0"/>
          </a:endParaRPr>
        </a:p>
      </dsp:txBody>
      <dsp:txXfrm>
        <a:off x="2163613" y="3604693"/>
        <a:ext cx="7899703" cy="848163"/>
      </dsp:txXfrm>
    </dsp:sp>
    <dsp:sp modelId="{D48EAC93-2203-43FF-B7DD-11E7B2490AEB}">
      <dsp:nvSpPr>
        <dsp:cNvPr id="0" name=""/>
        <dsp:cNvSpPr/>
      </dsp:nvSpPr>
      <dsp:spPr>
        <a:xfrm>
          <a:off x="2012663" y="4452856"/>
          <a:ext cx="8050653"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61695C5-FEE3-44A0-87AA-1F02A1D36420}">
      <dsp:nvSpPr>
        <dsp:cNvPr id="0" name=""/>
        <dsp:cNvSpPr/>
      </dsp:nvSpPr>
      <dsp:spPr>
        <a:xfrm>
          <a:off x="2163613" y="4495264"/>
          <a:ext cx="7899703" cy="8481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just" defTabSz="889000">
            <a:lnSpc>
              <a:spcPct val="90000"/>
            </a:lnSpc>
            <a:spcBef>
              <a:spcPct val="0"/>
            </a:spcBef>
            <a:spcAft>
              <a:spcPct val="35000"/>
            </a:spcAft>
          </a:pPr>
          <a:r>
            <a:rPr lang="en-US" sz="2000" kern="1200">
              <a:latin typeface="Times New Roman" panose="02020603050405020304" pitchFamily="18" charset="0"/>
              <a:cs typeface="Times New Roman" panose="02020603050405020304" pitchFamily="18" charset="0"/>
            </a:rPr>
            <a:t>Comparative weightage of quantitative and qualitative parameters could be fixed by CoC at 70:30 or 80:20</a:t>
          </a:r>
          <a:endParaRPr lang="en-US" sz="2000" kern="1200" dirty="0">
            <a:latin typeface="Cambria" panose="02040503050406030204" pitchFamily="18" charset="0"/>
            <a:ea typeface="Cambria" panose="02040503050406030204" pitchFamily="18" charset="0"/>
            <a:cs typeface="Times New Roman" panose="02020603050405020304" pitchFamily="18" charset="0"/>
          </a:endParaRPr>
        </a:p>
      </dsp:txBody>
      <dsp:txXfrm>
        <a:off x="2163613" y="4495264"/>
        <a:ext cx="7899703" cy="848163"/>
      </dsp:txXfrm>
    </dsp:sp>
    <dsp:sp modelId="{492092DE-18A3-4DB8-8B29-85E7AC10455E}">
      <dsp:nvSpPr>
        <dsp:cNvPr id="0" name=""/>
        <dsp:cNvSpPr/>
      </dsp:nvSpPr>
      <dsp:spPr>
        <a:xfrm>
          <a:off x="2012663" y="5343428"/>
          <a:ext cx="8050653"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18831" cy="49331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61C47E7C-DD6A-425F-9C92-A670A07EA607}" type="datetimeFigureOut">
              <a:rPr lang="en-US" smtClean="0"/>
              <a:pPr/>
              <a:t>9/16/2021</a:t>
            </a:fld>
            <a:endParaRPr lang="en-US" dirty="0"/>
          </a:p>
        </p:txBody>
      </p:sp>
      <p:sp>
        <p:nvSpPr>
          <p:cNvPr id="4" name="Footer Placeholder 3"/>
          <p:cNvSpPr>
            <a:spLocks noGrp="1"/>
          </p:cNvSpPr>
          <p:nvPr>
            <p:ph type="ftr" sz="quarter" idx="2"/>
          </p:nvPr>
        </p:nvSpPr>
        <p:spPr>
          <a:xfrm>
            <a:off x="1" y="9371285"/>
            <a:ext cx="2918831" cy="493316"/>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2315EFBD-9017-4B4C-A1E5-5DF4206211C9}" type="slidenum">
              <a:rPr lang="en-US" smtClean="0"/>
              <a:pPr/>
              <a:t>‹#›</a:t>
            </a:fld>
            <a:endParaRPr lang="en-US" dirty="0"/>
          </a:p>
        </p:txBody>
      </p:sp>
    </p:spTree>
    <p:extLst>
      <p:ext uri="{BB962C8B-B14F-4D97-AF65-F5344CB8AC3E}">
        <p14:creationId xmlns:p14="http://schemas.microsoft.com/office/powerpoint/2010/main" val="3505493350"/>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18831" cy="49331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B7490AC2-F37E-44A6-BB25-0EA770EAF1FE}" type="datetimeFigureOut">
              <a:rPr lang="en-US" smtClean="0"/>
              <a:pPr/>
              <a:t>9/16/2021</a:t>
            </a:fld>
            <a:endParaRPr lang="en-US" dirty="0"/>
          </a:p>
        </p:txBody>
      </p:sp>
      <p:sp>
        <p:nvSpPr>
          <p:cNvPr id="4" name="Slide Image Placeholder 3"/>
          <p:cNvSpPr>
            <a:spLocks noGrp="1" noRot="1" noChangeAspect="1"/>
          </p:cNvSpPr>
          <p:nvPr>
            <p:ph type="sldImg" idx="2"/>
          </p:nvPr>
        </p:nvSpPr>
        <p:spPr>
          <a:xfrm>
            <a:off x="79375" y="739775"/>
            <a:ext cx="6577013"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577" y="4686500"/>
            <a:ext cx="5388610" cy="443984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371285"/>
            <a:ext cx="2918831" cy="493316"/>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1669AABF-B0FD-4DB0-ACB6-D939194A3703}" type="slidenum">
              <a:rPr lang="en-US" smtClean="0"/>
              <a:pPr/>
              <a:t>‹#›</a:t>
            </a:fld>
            <a:endParaRPr lang="en-US" dirty="0"/>
          </a:p>
        </p:txBody>
      </p:sp>
    </p:spTree>
    <p:extLst>
      <p:ext uri="{BB962C8B-B14F-4D97-AF65-F5344CB8AC3E}">
        <p14:creationId xmlns:p14="http://schemas.microsoft.com/office/powerpoint/2010/main" val="3235922"/>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D773211-A8A0-4BBF-8DF9-7DBBDEA5BB17}" type="datetimeFigureOut">
              <a:rPr lang="en-US" smtClean="0"/>
              <a:pPr/>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5E808D-6C0F-4A4F-A1A9-31108E4D9703}" type="slidenum">
              <a:rPr lang="en-US" smtClean="0"/>
              <a:pPr/>
              <a:t>‹#›</a:t>
            </a:fld>
            <a:endParaRPr lang="en-US" dirty="0"/>
          </a:p>
        </p:txBody>
      </p:sp>
    </p:spTree>
    <p:extLst>
      <p:ext uri="{BB962C8B-B14F-4D97-AF65-F5344CB8AC3E}">
        <p14:creationId xmlns:p14="http://schemas.microsoft.com/office/powerpoint/2010/main" val="1896168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773211-A8A0-4BBF-8DF9-7DBBDEA5BB17}" type="datetimeFigureOut">
              <a:rPr lang="en-US" smtClean="0"/>
              <a:pPr/>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5E808D-6C0F-4A4F-A1A9-31108E4D9703}" type="slidenum">
              <a:rPr lang="en-US" smtClean="0"/>
              <a:pPr/>
              <a:t>‹#›</a:t>
            </a:fld>
            <a:endParaRPr lang="en-US" dirty="0"/>
          </a:p>
        </p:txBody>
      </p:sp>
    </p:spTree>
    <p:extLst>
      <p:ext uri="{BB962C8B-B14F-4D97-AF65-F5344CB8AC3E}">
        <p14:creationId xmlns:p14="http://schemas.microsoft.com/office/powerpoint/2010/main" val="1760813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773211-A8A0-4BBF-8DF9-7DBBDEA5BB17}" type="datetimeFigureOut">
              <a:rPr lang="en-US" smtClean="0"/>
              <a:pPr/>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5E808D-6C0F-4A4F-A1A9-31108E4D9703}" type="slidenum">
              <a:rPr lang="en-US" smtClean="0"/>
              <a:pPr/>
              <a:t>‹#›</a:t>
            </a:fld>
            <a:endParaRPr lang="en-US" dirty="0"/>
          </a:p>
        </p:txBody>
      </p:sp>
    </p:spTree>
    <p:extLst>
      <p:ext uri="{BB962C8B-B14F-4D97-AF65-F5344CB8AC3E}">
        <p14:creationId xmlns:p14="http://schemas.microsoft.com/office/powerpoint/2010/main" val="1647177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773211-A8A0-4BBF-8DF9-7DBBDEA5BB17}" type="datetimeFigureOut">
              <a:rPr lang="en-US" smtClean="0"/>
              <a:pPr/>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5E808D-6C0F-4A4F-A1A9-31108E4D9703}" type="slidenum">
              <a:rPr lang="en-US" smtClean="0"/>
              <a:pPr/>
              <a:t>‹#›</a:t>
            </a:fld>
            <a:endParaRPr lang="en-US" dirty="0"/>
          </a:p>
        </p:txBody>
      </p:sp>
    </p:spTree>
    <p:extLst>
      <p:ext uri="{BB962C8B-B14F-4D97-AF65-F5344CB8AC3E}">
        <p14:creationId xmlns:p14="http://schemas.microsoft.com/office/powerpoint/2010/main" val="1392057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773211-A8A0-4BBF-8DF9-7DBBDEA5BB17}" type="datetimeFigureOut">
              <a:rPr lang="en-US" smtClean="0"/>
              <a:pPr/>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5E808D-6C0F-4A4F-A1A9-31108E4D9703}" type="slidenum">
              <a:rPr lang="en-US" smtClean="0"/>
              <a:pPr/>
              <a:t>‹#›</a:t>
            </a:fld>
            <a:endParaRPr lang="en-US" dirty="0"/>
          </a:p>
        </p:txBody>
      </p:sp>
    </p:spTree>
    <p:extLst>
      <p:ext uri="{BB962C8B-B14F-4D97-AF65-F5344CB8AC3E}">
        <p14:creationId xmlns:p14="http://schemas.microsoft.com/office/powerpoint/2010/main" val="101580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D773211-A8A0-4BBF-8DF9-7DBBDEA5BB17}" type="datetimeFigureOut">
              <a:rPr lang="en-US" smtClean="0"/>
              <a:pPr/>
              <a:t>9/16/2021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5E808D-6C0F-4A4F-A1A9-31108E4D9703}" type="slidenum">
              <a:rPr lang="en-US" smtClean="0"/>
              <a:pPr/>
              <a:t>‹#›</a:t>
            </a:fld>
            <a:endParaRPr lang="en-US" dirty="0"/>
          </a:p>
        </p:txBody>
      </p:sp>
    </p:spTree>
    <p:extLst>
      <p:ext uri="{BB962C8B-B14F-4D97-AF65-F5344CB8AC3E}">
        <p14:creationId xmlns:p14="http://schemas.microsoft.com/office/powerpoint/2010/main" val="1830868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773211-A8A0-4BBF-8DF9-7DBBDEA5BB17}" type="datetimeFigureOut">
              <a:rPr lang="en-US" smtClean="0"/>
              <a:pPr/>
              <a:t>9/16/2021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35E808D-6C0F-4A4F-A1A9-31108E4D9703}" type="slidenum">
              <a:rPr lang="en-US" smtClean="0"/>
              <a:pPr/>
              <a:t>‹#›</a:t>
            </a:fld>
            <a:endParaRPr lang="en-US" dirty="0"/>
          </a:p>
        </p:txBody>
      </p:sp>
    </p:spTree>
    <p:extLst>
      <p:ext uri="{BB962C8B-B14F-4D97-AF65-F5344CB8AC3E}">
        <p14:creationId xmlns:p14="http://schemas.microsoft.com/office/powerpoint/2010/main" val="3348975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D773211-A8A0-4BBF-8DF9-7DBBDEA5BB17}" type="datetimeFigureOut">
              <a:rPr lang="en-US" smtClean="0"/>
              <a:pPr/>
              <a:t>9/16/2021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35E808D-6C0F-4A4F-A1A9-31108E4D9703}" type="slidenum">
              <a:rPr lang="en-US" smtClean="0"/>
              <a:pPr/>
              <a:t>‹#›</a:t>
            </a:fld>
            <a:endParaRPr lang="en-US" dirty="0"/>
          </a:p>
        </p:txBody>
      </p:sp>
    </p:spTree>
    <p:extLst>
      <p:ext uri="{BB962C8B-B14F-4D97-AF65-F5344CB8AC3E}">
        <p14:creationId xmlns:p14="http://schemas.microsoft.com/office/powerpoint/2010/main" val="817931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773211-A8A0-4BBF-8DF9-7DBBDEA5BB17}" type="datetimeFigureOut">
              <a:rPr lang="en-US" smtClean="0"/>
              <a:pPr/>
              <a:t>9/16/2021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35E808D-6C0F-4A4F-A1A9-31108E4D9703}" type="slidenum">
              <a:rPr lang="en-US" smtClean="0"/>
              <a:pPr/>
              <a:t>‹#›</a:t>
            </a:fld>
            <a:endParaRPr lang="en-US" dirty="0"/>
          </a:p>
        </p:txBody>
      </p:sp>
    </p:spTree>
    <p:extLst>
      <p:ext uri="{BB962C8B-B14F-4D97-AF65-F5344CB8AC3E}">
        <p14:creationId xmlns:p14="http://schemas.microsoft.com/office/powerpoint/2010/main" val="1756027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D773211-A8A0-4BBF-8DF9-7DBBDEA5BB17}" type="datetimeFigureOut">
              <a:rPr lang="en-US" smtClean="0"/>
              <a:pPr/>
              <a:t>9/16/2021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5E808D-6C0F-4A4F-A1A9-31108E4D9703}" type="slidenum">
              <a:rPr lang="en-US" smtClean="0"/>
              <a:pPr/>
              <a:t>‹#›</a:t>
            </a:fld>
            <a:endParaRPr lang="en-US" dirty="0"/>
          </a:p>
        </p:txBody>
      </p:sp>
    </p:spTree>
    <p:extLst>
      <p:ext uri="{BB962C8B-B14F-4D97-AF65-F5344CB8AC3E}">
        <p14:creationId xmlns:p14="http://schemas.microsoft.com/office/powerpoint/2010/main" val="3670461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D773211-A8A0-4BBF-8DF9-7DBBDEA5BB17}" type="datetimeFigureOut">
              <a:rPr lang="en-US" smtClean="0"/>
              <a:pPr/>
              <a:t>9/16/2021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5E808D-6C0F-4A4F-A1A9-31108E4D9703}" type="slidenum">
              <a:rPr lang="en-US" smtClean="0"/>
              <a:pPr/>
              <a:t>‹#›</a:t>
            </a:fld>
            <a:endParaRPr lang="en-US" dirty="0"/>
          </a:p>
        </p:txBody>
      </p:sp>
    </p:spTree>
    <p:extLst>
      <p:ext uri="{BB962C8B-B14F-4D97-AF65-F5344CB8AC3E}">
        <p14:creationId xmlns:p14="http://schemas.microsoft.com/office/powerpoint/2010/main" val="2645799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0444">
              <a:srgbClr val="C6D6EA"/>
            </a:gs>
            <a:gs pos="38036">
              <a:srgbClr val="D2DFEE"/>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773211-A8A0-4BBF-8DF9-7DBBDEA5BB17}" type="datetimeFigureOut">
              <a:rPr lang="en-US" smtClean="0"/>
              <a:pPr/>
              <a:t>9/16/2021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5E808D-6C0F-4A4F-A1A9-31108E4D9703}" type="slidenum">
              <a:rPr lang="en-US" smtClean="0"/>
              <a:pPr/>
              <a:t>‹#›</a:t>
            </a:fld>
            <a:endParaRPr lang="en-US" dirty="0"/>
          </a:p>
        </p:txBody>
      </p:sp>
    </p:spTree>
    <p:extLst>
      <p:ext uri="{BB962C8B-B14F-4D97-AF65-F5344CB8AC3E}">
        <p14:creationId xmlns:p14="http://schemas.microsoft.com/office/powerpoint/2010/main" val="9690861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www.insolvencyservices.in" TargetMode="External"/><Relationship Id="rId2" Type="http://schemas.openxmlformats.org/officeDocument/2006/relationships/image" Target="../media/image2.png"/><Relationship Id="rId1" Type="http://schemas.openxmlformats.org/officeDocument/2006/relationships/slideLayout" Target="../slideLayouts/slideLayout4.xml"/><Relationship Id="rId4" Type="http://schemas.openxmlformats.org/officeDocument/2006/relationships/hyperlink" Target="http://www.ascgroup.in"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3" name="Rectangle 22">
            <a:extLst>
              <a:ext uri="{FF2B5EF4-FFF2-40B4-BE49-F238E27FC236}">
                <a16:creationId xmlns="" xmlns:a16="http://schemas.microsoft.com/office/drawing/2014/main" id="{20D5D19D-0789-4518-B5DC-D47ADF69D25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2C08586F-8576-4DAF-8D16-556F9AC9347C}"/>
              </a:ext>
            </a:extLst>
          </p:cNvPr>
          <p:cNvSpPr>
            <a:spLocks noGrp="1"/>
          </p:cNvSpPr>
          <p:nvPr>
            <p:ph type="ctrTitle"/>
          </p:nvPr>
        </p:nvSpPr>
        <p:spPr>
          <a:xfrm>
            <a:off x="968203" y="2275449"/>
            <a:ext cx="4480924" cy="2307101"/>
          </a:xfrm>
        </p:spPr>
        <p:txBody>
          <a:bodyPr anchor="t">
            <a:normAutofit/>
          </a:bodyPr>
          <a:lstStyle/>
          <a:p>
            <a:r>
              <a:rPr lang="en-US" sz="5400" b="1" u="sng" dirty="0">
                <a:solidFill>
                  <a:schemeClr val="accent1">
                    <a:lumMod val="50000"/>
                  </a:schemeClr>
                </a:solidFill>
              </a:rPr>
              <a:t>ASC Group</a:t>
            </a:r>
          </a:p>
        </p:txBody>
      </p:sp>
      <p:sp>
        <p:nvSpPr>
          <p:cNvPr id="3" name="Subtitle 2">
            <a:extLst>
              <a:ext uri="{FF2B5EF4-FFF2-40B4-BE49-F238E27FC236}">
                <a16:creationId xmlns="" xmlns:a16="http://schemas.microsoft.com/office/drawing/2014/main" id="{00F91820-C171-47B2-8145-56D644ECCBC9}"/>
              </a:ext>
            </a:extLst>
          </p:cNvPr>
          <p:cNvSpPr>
            <a:spLocks noGrp="1"/>
          </p:cNvSpPr>
          <p:nvPr>
            <p:ph type="subTitle" idx="1"/>
          </p:nvPr>
        </p:nvSpPr>
        <p:spPr>
          <a:xfrm>
            <a:off x="1236036" y="3586003"/>
            <a:ext cx="4182283" cy="534572"/>
          </a:xfrm>
        </p:spPr>
        <p:txBody>
          <a:bodyPr anchor="b">
            <a:normAutofit/>
          </a:bodyPr>
          <a:lstStyle/>
          <a:p>
            <a:pPr algn="r"/>
            <a:r>
              <a:rPr lang="en-US" sz="2000" dirty="0"/>
              <a:t>- A twenty-five year old firm</a:t>
            </a:r>
          </a:p>
        </p:txBody>
      </p:sp>
      <p:sp>
        <p:nvSpPr>
          <p:cNvPr id="32" name="Rectangle 31">
            <a:extLst>
              <a:ext uri="{FF2B5EF4-FFF2-40B4-BE49-F238E27FC236}">
                <a16:creationId xmlns="" xmlns:a16="http://schemas.microsoft.com/office/drawing/2014/main" id="{19C9EAEA-39D0-4B0E-A0EB-51E7B26740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close up of a logo&#10;&#10;Description automatically generated">
            <a:extLst>
              <a:ext uri="{FF2B5EF4-FFF2-40B4-BE49-F238E27FC236}">
                <a16:creationId xmlns="" xmlns:a16="http://schemas.microsoft.com/office/drawing/2014/main" id="{84C61A62-67FB-4278-A0E9-5AEB9880590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271"/>
          <a:stretch/>
        </p:blipFill>
        <p:spPr>
          <a:xfrm>
            <a:off x="5922492" y="666728"/>
            <a:ext cx="5536001" cy="5465791"/>
          </a:xfrm>
          <a:prstGeom prst="rect">
            <a:avLst/>
          </a:prstGeom>
        </p:spPr>
      </p:pic>
    </p:spTree>
    <p:extLst>
      <p:ext uri="{BB962C8B-B14F-4D97-AF65-F5344CB8AC3E}">
        <p14:creationId xmlns:p14="http://schemas.microsoft.com/office/powerpoint/2010/main" val="3299221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8613" y="119063"/>
            <a:ext cx="11025187" cy="6438900"/>
          </a:xfrm>
        </p:spPr>
        <p:txBody>
          <a:bodyPr>
            <a:normAutofit/>
          </a:bodyPr>
          <a:lstStyle/>
          <a:p>
            <a:pPr marL="0" indent="0">
              <a:buNone/>
            </a:pPr>
            <a:endParaRPr lang="en-US" sz="300" b="1" u="sng" dirty="0">
              <a:latin typeface="Times New Roman" panose="02020603050405020304" pitchFamily="18" charset="0"/>
              <a:cs typeface="Times New Roman" panose="02020603050405020304" pitchFamily="18" charset="0"/>
            </a:endParaRPr>
          </a:p>
          <a:p>
            <a:pPr marL="0" indent="0">
              <a:buNone/>
            </a:pPr>
            <a:endParaRPr lang="en-US" sz="300" dirty="0">
              <a:latin typeface="Times New Roman" panose="02020603050405020304" pitchFamily="18" charset="0"/>
              <a:cs typeface="Times New Roman" panose="02020603050405020304" pitchFamily="18" charset="0"/>
            </a:endParaRPr>
          </a:p>
          <a:p>
            <a:pPr marL="0" indent="0">
              <a:buNone/>
            </a:pPr>
            <a:endParaRPr lang="en-US" sz="300" dirty="0">
              <a:latin typeface="Times New Roman" panose="02020603050405020304" pitchFamily="18" charset="0"/>
              <a:cs typeface="Times New Roman" panose="02020603050405020304" pitchFamily="18" charset="0"/>
            </a:endParaRPr>
          </a:p>
          <a:p>
            <a:pPr marL="0" indent="0">
              <a:buNone/>
            </a:pPr>
            <a:r>
              <a:rPr lang="en-US" b="1" u="sng" dirty="0" smtClean="0">
                <a:latin typeface="Times New Roman" panose="02020603050405020304" pitchFamily="18" charset="0"/>
                <a:cs typeface="Times New Roman" panose="02020603050405020304" pitchFamily="18" charset="0"/>
              </a:rPr>
              <a:t>Request for Resolution Plan RFRP-36(B)</a:t>
            </a:r>
          </a:p>
          <a:p>
            <a:pPr marL="0" indent="0">
              <a:buNone/>
            </a:pPr>
            <a:endParaRPr lang="en-US" sz="300" b="1" u="sng"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RFRP is standard process document in tune with CIRP Regulations </a:t>
            </a:r>
          </a:p>
          <a:p>
            <a:r>
              <a:rPr lang="en-US" sz="2000" dirty="0" err="1">
                <a:latin typeface="Times New Roman" panose="02020603050405020304" pitchFamily="18" charset="0"/>
                <a:cs typeface="Times New Roman" panose="02020603050405020304" pitchFamily="18" charset="0"/>
              </a:rPr>
              <a:t>CoC</a:t>
            </a:r>
            <a:r>
              <a:rPr lang="en-US" sz="2000" dirty="0">
                <a:latin typeface="Times New Roman" panose="02020603050405020304" pitchFamily="18" charset="0"/>
                <a:cs typeface="Times New Roman" panose="02020603050405020304" pitchFamily="18" charset="0"/>
              </a:rPr>
              <a:t> to decide on refundable participation fees </a:t>
            </a:r>
          </a:p>
          <a:p>
            <a:pPr algn="just"/>
            <a:r>
              <a:rPr lang="en-US" sz="2000" dirty="0" err="1">
                <a:latin typeface="Times New Roman" panose="02020603050405020304" pitchFamily="18" charset="0"/>
                <a:cs typeface="Times New Roman" panose="02020603050405020304" pitchFamily="18" charset="0"/>
              </a:rPr>
              <a:t>CoC</a:t>
            </a:r>
            <a:r>
              <a:rPr lang="en-US" sz="2000" dirty="0">
                <a:latin typeface="Times New Roman" panose="02020603050405020304" pitchFamily="18" charset="0"/>
                <a:cs typeface="Times New Roman" panose="02020603050405020304" pitchFamily="18" charset="0"/>
              </a:rPr>
              <a:t> is also required to decide on nature, value, duration and source of performance securities, which the successful resolution applicant has to provide after his plan is approved by </a:t>
            </a:r>
            <a:r>
              <a:rPr lang="en-US" sz="2000" dirty="0" err="1">
                <a:latin typeface="Times New Roman" panose="02020603050405020304" pitchFamily="18" charset="0"/>
                <a:cs typeface="Times New Roman" panose="02020603050405020304" pitchFamily="18" charset="0"/>
              </a:rPr>
              <a:t>CoC</a:t>
            </a:r>
            <a:r>
              <a:rPr lang="en-US" sz="2000" dirty="0">
                <a:latin typeface="Times New Roman" panose="02020603050405020304" pitchFamily="18" charset="0"/>
                <a:cs typeface="Times New Roman" panose="02020603050405020304" pitchFamily="18" charset="0"/>
              </a:rPr>
              <a:t> but before submitting the plan for approval of the NCLT. Such Performance Securities shall be forfeited if the successful PRA’s fails to implement the plan partially or fully.</a:t>
            </a:r>
          </a:p>
          <a:p>
            <a:pPr marL="0" indent="0">
              <a:buNone/>
            </a:pPr>
            <a:r>
              <a:rPr lang="en-US" b="1" u="sng" dirty="0">
                <a:latin typeface="Times New Roman" panose="02020603050405020304" pitchFamily="18" charset="0"/>
                <a:cs typeface="Times New Roman" panose="02020603050405020304" pitchFamily="18" charset="0"/>
              </a:rPr>
              <a:t>Whether any of the Financial Creditors can be PRA’s </a:t>
            </a:r>
          </a:p>
          <a:p>
            <a:pPr marL="0" indent="0">
              <a:buNone/>
            </a:pPr>
            <a:endParaRPr lang="en-US" sz="600" b="1" u="sng"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There is no bar under IBC 2019, however, as “Chinese Wall” for specific inputs not being available to such FC’s is to be created </a:t>
            </a:r>
          </a:p>
          <a:p>
            <a:pPr marL="0" indent="0">
              <a:buNone/>
            </a:pPr>
            <a:endParaRPr lang="en-US" sz="3000" b="1" u="sng" dirty="0"/>
          </a:p>
          <a:p>
            <a:pPr marL="0" indent="0">
              <a:buNone/>
            </a:pPr>
            <a:endParaRPr lang="en-US" dirty="0"/>
          </a:p>
        </p:txBody>
      </p:sp>
    </p:spTree>
    <p:extLst>
      <p:ext uri="{BB962C8B-B14F-4D97-AF65-F5344CB8AC3E}">
        <p14:creationId xmlns:p14="http://schemas.microsoft.com/office/powerpoint/2010/main" val="1408217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11993417" cy="6728004"/>
          </a:xfrm>
        </p:spPr>
        <p:txBody>
          <a:bodyPr>
            <a:normAutofit/>
          </a:bodyPr>
          <a:lstStyle/>
          <a:p>
            <a:pPr algn="just">
              <a:lnSpc>
                <a:spcPct val="110000"/>
              </a:lnSpc>
            </a:pPr>
            <a:endParaRPr lang="en-US" sz="100" b="1" u="sng" dirty="0">
              <a:latin typeface="Cambria" panose="02040503050406030204" pitchFamily="18" charset="0"/>
              <a:ea typeface="Cambria" panose="02040503050406030204" pitchFamily="18" charset="0"/>
              <a:cs typeface="Times New Roman" panose="02020603050405020304" pitchFamily="18" charset="0"/>
            </a:endParaRPr>
          </a:p>
          <a:p>
            <a:pPr algn="just">
              <a:lnSpc>
                <a:spcPct val="110000"/>
              </a:lnSpc>
            </a:pPr>
            <a:endParaRPr lang="en-US" sz="100" b="1" u="sng" dirty="0">
              <a:latin typeface="Cambria" panose="02040503050406030204" pitchFamily="18" charset="0"/>
              <a:ea typeface="Cambria" panose="02040503050406030204" pitchFamily="18" charset="0"/>
              <a:cs typeface="Times New Roman" panose="02020603050405020304" pitchFamily="18" charset="0"/>
            </a:endParaRPr>
          </a:p>
          <a:p>
            <a:pPr algn="just">
              <a:lnSpc>
                <a:spcPct val="110000"/>
              </a:lnSpc>
            </a:pPr>
            <a:endParaRPr lang="en-US" sz="100" b="1" u="sng" dirty="0">
              <a:latin typeface="Cambria" panose="02040503050406030204" pitchFamily="18" charset="0"/>
              <a:ea typeface="Cambria" panose="02040503050406030204" pitchFamily="18" charset="0"/>
              <a:cs typeface="Times New Roman" panose="02020603050405020304" pitchFamily="18" charset="0"/>
            </a:endParaRPr>
          </a:p>
          <a:p>
            <a:pPr algn="just">
              <a:lnSpc>
                <a:spcPct val="110000"/>
              </a:lnSpc>
            </a:pPr>
            <a:endParaRPr lang="en-US" sz="100" b="1" u="sng" dirty="0">
              <a:latin typeface="Cambria" panose="02040503050406030204" pitchFamily="18" charset="0"/>
              <a:ea typeface="Cambria" panose="02040503050406030204" pitchFamily="18" charset="0"/>
              <a:cs typeface="Times New Roman" panose="02020603050405020304" pitchFamily="18" charset="0"/>
            </a:endParaRPr>
          </a:p>
          <a:p>
            <a:pPr algn="just">
              <a:lnSpc>
                <a:spcPct val="110000"/>
              </a:lnSpc>
            </a:pPr>
            <a:endParaRPr lang="en-US" sz="100" b="1" u="sng" dirty="0">
              <a:latin typeface="Cambria" panose="02040503050406030204" pitchFamily="18" charset="0"/>
              <a:ea typeface="Cambria" panose="02040503050406030204" pitchFamily="18" charset="0"/>
              <a:cs typeface="Times New Roman" panose="02020603050405020304" pitchFamily="18" charset="0"/>
            </a:endParaRPr>
          </a:p>
          <a:p>
            <a:pPr algn="just">
              <a:lnSpc>
                <a:spcPct val="100000"/>
              </a:lnSpc>
            </a:pPr>
            <a:endParaRPr lang="en-US" dirty="0">
              <a:latin typeface="Cambria" panose="02040503050406030204" pitchFamily="18" charset="0"/>
              <a:ea typeface="Cambria" panose="02040503050406030204" pitchFamily="18" charset="0"/>
            </a:endParaRPr>
          </a:p>
        </p:txBody>
      </p:sp>
      <p:graphicFrame>
        <p:nvGraphicFramePr>
          <p:cNvPr id="2" name="Diagram 1">
            <a:extLst>
              <a:ext uri="{FF2B5EF4-FFF2-40B4-BE49-F238E27FC236}">
                <a16:creationId xmlns="" xmlns:a16="http://schemas.microsoft.com/office/drawing/2014/main" id="{85272D66-14CB-4F00-B1A7-F2A08D129E23}"/>
              </a:ext>
            </a:extLst>
          </p:cNvPr>
          <p:cNvGraphicFramePr/>
          <p:nvPr>
            <p:extLst>
              <p:ext uri="{D42A27DB-BD31-4B8C-83A1-F6EECF244321}">
                <p14:modId xmlns:p14="http://schemas.microsoft.com/office/powerpoint/2010/main" val="2701663472"/>
              </p:ext>
            </p:extLst>
          </p:nvPr>
        </p:nvGraphicFramePr>
        <p:xfrm>
          <a:off x="1019174" y="695018"/>
          <a:ext cx="10063317" cy="53861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50769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8588" y="501444"/>
            <a:ext cx="10539412" cy="5427407"/>
          </a:xfrm>
        </p:spPr>
        <p:txBody>
          <a:bodyPr>
            <a:normAutofit/>
          </a:bodyPr>
          <a:lstStyle/>
          <a:p>
            <a:pPr marL="1976438" algn="l"/>
            <a:r>
              <a:rPr lang="en-US" sz="2800" b="1" u="sng" dirty="0">
                <a:latin typeface="Times New Roman" panose="02020603050405020304" pitchFamily="18" charset="0"/>
                <a:cs typeface="Times New Roman" panose="02020603050405020304" pitchFamily="18" charset="0"/>
              </a:rPr>
              <a:t>Mandatory Contents of the Resolution Plan R-38:-</a:t>
            </a:r>
          </a:p>
          <a:p>
            <a:pPr algn="l"/>
            <a:endParaRPr lang="en-US" sz="300" b="1" u="sng" dirty="0">
              <a:latin typeface="Times New Roman" panose="02020603050405020304" pitchFamily="18" charset="0"/>
              <a:cs typeface="Times New Roman" panose="02020603050405020304" pitchFamily="18" charset="0"/>
            </a:endParaRPr>
          </a:p>
          <a:p>
            <a:pPr algn="l"/>
            <a:endParaRPr lang="en-US" sz="300" b="1" u="sng" dirty="0">
              <a:latin typeface="Times New Roman" panose="02020603050405020304" pitchFamily="18" charset="0"/>
              <a:cs typeface="Times New Roman" panose="02020603050405020304" pitchFamily="18" charset="0"/>
            </a:endParaRPr>
          </a:p>
          <a:p>
            <a:pPr algn="l"/>
            <a:endParaRPr lang="en-US" sz="300" b="1" u="sng" dirty="0">
              <a:latin typeface="Times New Roman" panose="02020603050405020304" pitchFamily="18" charset="0"/>
              <a:cs typeface="Times New Roman" panose="02020603050405020304" pitchFamily="18" charset="0"/>
            </a:endParaRPr>
          </a:p>
          <a:p>
            <a:pPr algn="l"/>
            <a:endParaRPr lang="en-US" sz="300" b="1" u="sng" dirty="0">
              <a:latin typeface="Times New Roman" panose="02020603050405020304" pitchFamily="18" charset="0"/>
              <a:cs typeface="Times New Roman" panose="02020603050405020304" pitchFamily="18" charset="0"/>
            </a:endParaRPr>
          </a:p>
          <a:p>
            <a:pPr algn="l"/>
            <a:endParaRPr lang="en-US" sz="300" b="1" u="sng" dirty="0">
              <a:latin typeface="Times New Roman" panose="02020603050405020304" pitchFamily="18" charset="0"/>
              <a:cs typeface="Times New Roman" panose="02020603050405020304" pitchFamily="18" charset="0"/>
            </a:endParaRPr>
          </a:p>
          <a:p>
            <a:pPr algn="l"/>
            <a:endParaRPr lang="en-US" sz="300" b="1" u="sng" dirty="0">
              <a:latin typeface="Times New Roman" panose="02020603050405020304" pitchFamily="18" charset="0"/>
              <a:cs typeface="Times New Roman" panose="02020603050405020304" pitchFamily="18" charset="0"/>
            </a:endParaRPr>
          </a:p>
          <a:p>
            <a:pPr algn="l"/>
            <a:endParaRPr lang="en-US" sz="300" b="1" u="sng" dirty="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Provision for payment of CIRP cost</a:t>
            </a:r>
          </a:p>
          <a:p>
            <a:pPr marL="342900" indent="-342900" algn="l">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The liquidation value or more payable to OC shall be paid in priority to FC </a:t>
            </a:r>
          </a:p>
          <a:p>
            <a:pPr marL="342900" indent="-342900" algn="l">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Dissenting FC shall be paid in priority to FC who voted for plan, the amount payable be not less than  payable under Section 53(1) in the event of liquidation of Corporate Debtor . </a:t>
            </a:r>
          </a:p>
          <a:p>
            <a:pPr marL="342900" indent="-342900" algn="l">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How it has dealt with interest of all stakeholders </a:t>
            </a:r>
          </a:p>
          <a:p>
            <a:pPr marL="342900" indent="-342900" algn="l">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Whether PRA’s have failed to implement any </a:t>
            </a:r>
            <a:r>
              <a:rPr lang="en-US" sz="2000" dirty="0" err="1">
                <a:latin typeface="Times New Roman" panose="02020603050405020304" pitchFamily="18" charset="0"/>
                <a:cs typeface="Times New Roman" panose="02020603050405020304" pitchFamily="18" charset="0"/>
              </a:rPr>
              <a:t>CoC</a:t>
            </a:r>
            <a:r>
              <a:rPr lang="en-US" sz="2000" dirty="0">
                <a:latin typeface="Times New Roman" panose="02020603050405020304" pitchFamily="18" charset="0"/>
                <a:cs typeface="Times New Roman" panose="02020603050405020304" pitchFamily="18" charset="0"/>
              </a:rPr>
              <a:t> approved plan earlier </a:t>
            </a:r>
          </a:p>
          <a:p>
            <a:pPr marL="342900" indent="-342900" algn="l">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Term of plan &amp; its implementation schedule, management and control of business during term of plan &amp; adequate means for supervising its implementation </a:t>
            </a:r>
          </a:p>
          <a:p>
            <a:pPr marL="342900" indent="-342900" algn="l">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To demonstrate that it addressed cause of default, is feasible and viable, ways for effective implementation, mentions required approvals and timelines, and PRA’s capability to implement.</a:t>
            </a:r>
          </a:p>
          <a:p>
            <a:pPr marL="342900" indent="-342900" algn="l">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lgn="l">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8583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14325" y="242887"/>
            <a:ext cx="11513881" cy="6357937"/>
          </a:xfrm>
        </p:spPr>
        <p:txBody>
          <a:bodyPr/>
          <a:lstStyle/>
          <a:p>
            <a:pPr marL="1608138" algn="just"/>
            <a:r>
              <a:rPr lang="en-US" sz="2800" b="1" u="sng" dirty="0">
                <a:latin typeface="Times New Roman" panose="02020603050405020304" pitchFamily="18" charset="0"/>
                <a:cs typeface="Times New Roman" panose="02020603050405020304" pitchFamily="18" charset="0"/>
              </a:rPr>
              <a:t>Putting up of compliant Resolution Plan by RP to </a:t>
            </a:r>
            <a:r>
              <a:rPr lang="en-US" sz="2800" b="1" u="sng" dirty="0" err="1">
                <a:latin typeface="Times New Roman" panose="02020603050405020304" pitchFamily="18" charset="0"/>
                <a:cs typeface="Times New Roman" panose="02020603050405020304" pitchFamily="18" charset="0"/>
              </a:rPr>
              <a:t>CoC</a:t>
            </a:r>
            <a:r>
              <a:rPr lang="en-US" sz="2800" b="1" u="sng" dirty="0">
                <a:latin typeface="Times New Roman" panose="02020603050405020304" pitchFamily="18" charset="0"/>
                <a:cs typeface="Times New Roman" panose="02020603050405020304" pitchFamily="18" charset="0"/>
              </a:rPr>
              <a:t>, examination, presentations by PRA’s, Feasibility and </a:t>
            </a:r>
            <a:r>
              <a:rPr lang="en-US" sz="2800" b="1" u="sng" dirty="0" smtClean="0">
                <a:latin typeface="Times New Roman" panose="02020603050405020304" pitchFamily="18" charset="0"/>
                <a:cs typeface="Times New Roman" panose="02020603050405020304" pitchFamily="18" charset="0"/>
              </a:rPr>
              <a:t>Viability of </a:t>
            </a:r>
            <a:r>
              <a:rPr lang="en-US" sz="2800" b="1" u="sng" dirty="0">
                <a:latin typeface="Times New Roman" panose="02020603050405020304" pitchFamily="18" charset="0"/>
                <a:cs typeface="Times New Roman" panose="02020603050405020304" pitchFamily="18" charset="0"/>
              </a:rPr>
              <a:t>Resolution Plans, submitting </a:t>
            </a:r>
            <a:r>
              <a:rPr lang="en-US" sz="2800" b="1" u="sng" dirty="0" err="1">
                <a:latin typeface="Times New Roman" panose="02020603050405020304" pitchFamily="18" charset="0"/>
                <a:cs typeface="Times New Roman" panose="02020603050405020304" pitchFamily="18" charset="0"/>
              </a:rPr>
              <a:t>CoC</a:t>
            </a:r>
            <a:r>
              <a:rPr lang="en-US" sz="2800" b="1" u="sng" dirty="0">
                <a:latin typeface="Times New Roman" panose="02020603050405020304" pitchFamily="18" charset="0"/>
                <a:cs typeface="Times New Roman" panose="02020603050405020304" pitchFamily="18" charset="0"/>
              </a:rPr>
              <a:t> approved plan to NCLT and approval of plan by AA:-</a:t>
            </a:r>
          </a:p>
          <a:p>
            <a:pPr algn="l"/>
            <a:endParaRPr lang="en-US" sz="300" b="1" u="sng" dirty="0">
              <a:latin typeface="Times New Roman" panose="02020603050405020304" pitchFamily="18" charset="0"/>
              <a:cs typeface="Times New Roman" panose="02020603050405020304" pitchFamily="18" charset="0"/>
            </a:endParaRPr>
          </a:p>
          <a:p>
            <a:pPr marL="285750" indent="-285750" algn="l">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RP to put up/ submit all compliant plans to </a:t>
            </a:r>
            <a:r>
              <a:rPr lang="en-US" sz="2000" dirty="0" err="1">
                <a:latin typeface="Times New Roman" panose="02020603050405020304" pitchFamily="18" charset="0"/>
                <a:cs typeface="Times New Roman" panose="02020603050405020304" pitchFamily="18" charset="0"/>
              </a:rPr>
              <a:t>CoC</a:t>
            </a:r>
            <a:r>
              <a:rPr lang="en-US" sz="2000" dirty="0">
                <a:latin typeface="Times New Roman" panose="02020603050405020304" pitchFamily="18" charset="0"/>
                <a:cs typeface="Times New Roman" panose="02020603050405020304" pitchFamily="18" charset="0"/>
              </a:rPr>
              <a:t> along with avoidance transactions details</a:t>
            </a:r>
          </a:p>
          <a:p>
            <a:pPr marL="285750" indent="-285750" algn="l">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To begin with all PRA’s are invited to give their presentation to </a:t>
            </a:r>
            <a:r>
              <a:rPr lang="en-US" sz="2000" dirty="0" err="1">
                <a:latin typeface="Times New Roman" panose="02020603050405020304" pitchFamily="18" charset="0"/>
                <a:cs typeface="Times New Roman" panose="02020603050405020304" pitchFamily="18" charset="0"/>
              </a:rPr>
              <a:t>CoC</a:t>
            </a:r>
            <a:r>
              <a:rPr lang="en-US" sz="2000" dirty="0">
                <a:latin typeface="Times New Roman" panose="02020603050405020304" pitchFamily="18" charset="0"/>
                <a:cs typeface="Times New Roman" panose="02020603050405020304" pitchFamily="18" charset="0"/>
              </a:rPr>
              <a:t> </a:t>
            </a:r>
          </a:p>
          <a:p>
            <a:pPr marL="285750" indent="-285750" algn="l">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Normally, PRA’s are asked to enhance the amount payable under the Plan and reduce its term, 2-3 rounds of negotiations and improvements in the financial offer is insisted by </a:t>
            </a:r>
            <a:r>
              <a:rPr lang="en-US" sz="2000" dirty="0" err="1">
                <a:latin typeface="Times New Roman" panose="02020603050405020304" pitchFamily="18" charset="0"/>
                <a:cs typeface="Times New Roman" panose="02020603050405020304" pitchFamily="18" charset="0"/>
              </a:rPr>
              <a:t>CoC</a:t>
            </a:r>
            <a:r>
              <a:rPr lang="en-US" sz="2000" dirty="0">
                <a:latin typeface="Times New Roman" panose="02020603050405020304" pitchFamily="18" charset="0"/>
                <a:cs typeface="Times New Roman" panose="02020603050405020304" pitchFamily="18" charset="0"/>
              </a:rPr>
              <a:t>. </a:t>
            </a:r>
          </a:p>
          <a:p>
            <a:pPr marL="285750" indent="-285750" algn="l">
              <a:buFont typeface="Arial" panose="020B0604020202020204" pitchFamily="34" charset="0"/>
              <a:buChar char="•"/>
            </a:pPr>
            <a:r>
              <a:rPr lang="en-US" sz="2000" dirty="0" err="1">
                <a:latin typeface="Times New Roman" panose="02020603050405020304" pitchFamily="18" charset="0"/>
                <a:cs typeface="Times New Roman" panose="02020603050405020304" pitchFamily="18" charset="0"/>
              </a:rPr>
              <a:t>CoC</a:t>
            </a:r>
            <a:r>
              <a:rPr lang="en-US" sz="2000" dirty="0">
                <a:latin typeface="Times New Roman" panose="02020603050405020304" pitchFamily="18" charset="0"/>
                <a:cs typeface="Times New Roman" panose="02020603050405020304" pitchFamily="18" charset="0"/>
              </a:rPr>
              <a:t> to evaluate all plans as per evaluation matrix </a:t>
            </a:r>
          </a:p>
          <a:p>
            <a:pPr marL="285750" indent="-285750" algn="l">
              <a:buFont typeface="Arial" panose="020B0604020202020204" pitchFamily="34" charset="0"/>
              <a:buChar char="•"/>
            </a:pPr>
            <a:r>
              <a:rPr lang="en-US" sz="2000" dirty="0" err="1">
                <a:latin typeface="Times New Roman" panose="02020603050405020304" pitchFamily="18" charset="0"/>
                <a:cs typeface="Times New Roman" panose="02020603050405020304" pitchFamily="18" charset="0"/>
              </a:rPr>
              <a:t>CoC</a:t>
            </a:r>
            <a:r>
              <a:rPr lang="en-US" sz="2000" dirty="0">
                <a:latin typeface="Times New Roman" panose="02020603050405020304" pitchFamily="18" charset="0"/>
                <a:cs typeface="Times New Roman" panose="02020603050405020304" pitchFamily="18" charset="0"/>
              </a:rPr>
              <a:t> to record its deliberations on feasibility and viability of each plans </a:t>
            </a:r>
          </a:p>
          <a:p>
            <a:pPr marL="285750" indent="-285750" algn="l">
              <a:buFont typeface="Arial" panose="020B0604020202020204" pitchFamily="34" charset="0"/>
              <a:buChar char="•"/>
            </a:pPr>
            <a:r>
              <a:rPr lang="en-US" sz="2000" dirty="0" err="1">
                <a:latin typeface="Times New Roman" panose="02020603050405020304" pitchFamily="18" charset="0"/>
                <a:cs typeface="Times New Roman" panose="02020603050405020304" pitchFamily="18" charset="0"/>
              </a:rPr>
              <a:t>CoC</a:t>
            </a:r>
            <a:r>
              <a:rPr lang="en-US" sz="2000" dirty="0">
                <a:latin typeface="Times New Roman" panose="02020603050405020304" pitchFamily="18" charset="0"/>
                <a:cs typeface="Times New Roman" panose="02020603050405020304" pitchFamily="18" charset="0"/>
              </a:rPr>
              <a:t> to vote on all such plans simultaneously </a:t>
            </a:r>
          </a:p>
          <a:p>
            <a:pPr marL="285750" indent="-285750" algn="l">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Tie-breaker formula to be fixed in advance if two plans received equal votes, but minimum votes.</a:t>
            </a:r>
          </a:p>
          <a:p>
            <a:pPr marL="285750" indent="-285750" algn="l">
              <a:buFont typeface="Arial" panose="020B0604020202020204" pitchFamily="34" charset="0"/>
              <a:buChar char="•"/>
            </a:pPr>
            <a:r>
              <a:rPr lang="en-US" sz="2000" dirty="0" err="1">
                <a:latin typeface="Times New Roman" panose="02020603050405020304" pitchFamily="18" charset="0"/>
                <a:cs typeface="Times New Roman" panose="02020603050405020304" pitchFamily="18" charset="0"/>
              </a:rPr>
              <a:t>CoC</a:t>
            </a:r>
            <a:r>
              <a:rPr lang="en-US" sz="2000" dirty="0">
                <a:latin typeface="Times New Roman" panose="02020603050405020304" pitchFamily="18" charset="0"/>
                <a:cs typeface="Times New Roman" panose="02020603050405020304" pitchFamily="18" charset="0"/>
              </a:rPr>
              <a:t> to approve Resolution Plan by not less than 66% of voting shares of the FC.</a:t>
            </a:r>
          </a:p>
          <a:p>
            <a:pPr marL="285750" indent="-285750" algn="l">
              <a:buFont typeface="Arial" panose="020B0604020202020204" pitchFamily="34" charset="0"/>
              <a:buChar char="•"/>
            </a:pPr>
            <a:r>
              <a:rPr lang="en-US" sz="2000" dirty="0" err="1">
                <a:latin typeface="Times New Roman" panose="02020603050405020304" pitchFamily="18" charset="0"/>
                <a:cs typeface="Times New Roman" panose="02020603050405020304" pitchFamily="18" charset="0"/>
              </a:rPr>
              <a:t>CoC</a:t>
            </a:r>
            <a:r>
              <a:rPr lang="en-US" sz="2000" dirty="0">
                <a:latin typeface="Times New Roman" panose="02020603050405020304" pitchFamily="18" charset="0"/>
                <a:cs typeface="Times New Roman" panose="02020603050405020304" pitchFamily="18" charset="0"/>
              </a:rPr>
              <a:t> approved plan to NCLT.</a:t>
            </a:r>
          </a:p>
          <a:p>
            <a:pPr algn="l"/>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672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9">
            <a:extLst>
              <a:ext uri="{FF2B5EF4-FFF2-40B4-BE49-F238E27FC236}">
                <a16:creationId xmlns="" xmlns:a16="http://schemas.microsoft.com/office/drawing/2014/main" id="{7A034ABA-C380-4715-9429-EBA355B27AA1}"/>
              </a:ext>
            </a:extLst>
          </p:cNvPr>
          <p:cNvSpPr txBox="1">
            <a:spLocks noChangeArrowheads="1"/>
          </p:cNvSpPr>
          <p:nvPr/>
        </p:nvSpPr>
        <p:spPr bwMode="auto">
          <a:xfrm>
            <a:off x="3252788" y="6415088"/>
            <a:ext cx="7400925" cy="369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i="1">
                <a:solidFill>
                  <a:srgbClr val="308FBA"/>
                </a:solidFill>
                <a:latin typeface="Georgia" panose="02040502050405020303" pitchFamily="18" charset="0"/>
                <a:ea typeface="MS PGothic" panose="020B0600070205080204" pitchFamily="34" charset="-128"/>
              </a:rPr>
              <a:t>Comprehensive Solutions for Complex Matters</a:t>
            </a:r>
          </a:p>
        </p:txBody>
      </p:sp>
      <p:pic>
        <p:nvPicPr>
          <p:cNvPr id="6" name="BAE13E46-9FC0-4084-94D5-0AAA4DD69E0B" descr="3D1274DD-A2AD-42DD-BF2E-A95B9B14B45A">
            <a:extLst>
              <a:ext uri="{FF2B5EF4-FFF2-40B4-BE49-F238E27FC236}">
                <a16:creationId xmlns="" xmlns:a16="http://schemas.microsoft.com/office/drawing/2014/main" id="{F3009CE4-8B36-4D2B-BF31-7A49C0C8D2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5449668"/>
            <a:ext cx="12190413"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a:extLst>
              <a:ext uri="{FF2B5EF4-FFF2-40B4-BE49-F238E27FC236}">
                <a16:creationId xmlns="" xmlns:a16="http://schemas.microsoft.com/office/drawing/2014/main" id="{6CF406A5-8667-43E0-8D3F-E4EFF526F28B}"/>
              </a:ext>
            </a:extLst>
          </p:cNvPr>
          <p:cNvSpPr txBox="1">
            <a:spLocks noChangeArrowheads="1"/>
          </p:cNvSpPr>
          <p:nvPr/>
        </p:nvSpPr>
        <p:spPr>
          <a:xfrm>
            <a:off x="1924050" y="171450"/>
            <a:ext cx="8058150" cy="5937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200" b="1">
                <a:solidFill>
                  <a:schemeClr val="bg1"/>
                </a:solidFill>
                <a:latin typeface="Georgia" panose="02040502050405020303" pitchFamily="18" charset="0"/>
              </a:rPr>
              <a:t>Contact Us </a:t>
            </a:r>
          </a:p>
        </p:txBody>
      </p:sp>
      <p:sp>
        <p:nvSpPr>
          <p:cNvPr id="8" name="Pentagon 8">
            <a:extLst>
              <a:ext uri="{FF2B5EF4-FFF2-40B4-BE49-F238E27FC236}">
                <a16:creationId xmlns="" xmlns:a16="http://schemas.microsoft.com/office/drawing/2014/main" id="{7AB8B87B-FB20-4DFF-BF58-3051707E634E}"/>
              </a:ext>
            </a:extLst>
          </p:cNvPr>
          <p:cNvSpPr/>
          <p:nvPr/>
        </p:nvSpPr>
        <p:spPr>
          <a:xfrm>
            <a:off x="330200" y="1576388"/>
            <a:ext cx="1981200" cy="762000"/>
          </a:xfrm>
          <a:prstGeom prst="homePlate">
            <a:avLst/>
          </a:prstGeom>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0"/>
              </a:spcBef>
              <a:spcAft>
                <a:spcPts val="0"/>
              </a:spcAft>
              <a:defRPr/>
            </a:pPr>
            <a:r>
              <a:rPr lang="en-US" sz="1400" dirty="0">
                <a:latin typeface="Georgia" panose="02040502050405020303" pitchFamily="18" charset="0"/>
              </a:rPr>
              <a:t>Registered Office</a:t>
            </a:r>
          </a:p>
        </p:txBody>
      </p:sp>
      <p:sp>
        <p:nvSpPr>
          <p:cNvPr id="9" name="TextBox 8">
            <a:extLst>
              <a:ext uri="{FF2B5EF4-FFF2-40B4-BE49-F238E27FC236}">
                <a16:creationId xmlns="" xmlns:a16="http://schemas.microsoft.com/office/drawing/2014/main" id="{1CEF4254-1A80-46FD-A807-31507E67D672}"/>
              </a:ext>
            </a:extLst>
          </p:cNvPr>
          <p:cNvSpPr txBox="1"/>
          <p:nvPr/>
        </p:nvSpPr>
        <p:spPr>
          <a:xfrm>
            <a:off x="1741488" y="1328738"/>
            <a:ext cx="3352800" cy="1277937"/>
          </a:xfrm>
          <a:prstGeom prst="chevron">
            <a:avLst/>
          </a:prstGeom>
        </p:spPr>
        <p:style>
          <a:lnRef idx="2">
            <a:schemeClr val="accent1"/>
          </a:lnRef>
          <a:fillRef idx="1">
            <a:schemeClr val="lt1"/>
          </a:fillRef>
          <a:effectRef idx="0">
            <a:schemeClr val="accent1"/>
          </a:effectRef>
          <a:fontRef idx="minor">
            <a:schemeClr val="dk1"/>
          </a:fontRef>
        </p:style>
        <p:txBody>
          <a:bodyPr>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defRPr/>
            </a:pPr>
            <a:r>
              <a:rPr lang="en-US" sz="1100" b="1" dirty="0">
                <a:solidFill>
                  <a:srgbClr val="000000"/>
                </a:solidFill>
                <a:latin typeface="Georgia" panose="02040502050405020303" pitchFamily="18" charset="0"/>
              </a:rPr>
              <a:t>Delhi Office:</a:t>
            </a:r>
          </a:p>
          <a:p>
            <a:pPr eaLnBrk="1" hangingPunct="1">
              <a:defRPr/>
            </a:pPr>
            <a:r>
              <a:rPr lang="en-US" sz="1100" dirty="0">
                <a:solidFill>
                  <a:srgbClr val="000000"/>
                </a:solidFill>
                <a:latin typeface="Georgia" panose="02040502050405020303" pitchFamily="18" charset="0"/>
              </a:rPr>
              <a:t>73, National Park, Lajpat Nagar IV,</a:t>
            </a:r>
          </a:p>
          <a:p>
            <a:pPr eaLnBrk="1" hangingPunct="1">
              <a:defRPr/>
            </a:pPr>
            <a:r>
              <a:rPr lang="en-US" sz="1100" dirty="0">
                <a:solidFill>
                  <a:srgbClr val="000000"/>
                </a:solidFill>
                <a:latin typeface="Georgia" panose="02040502050405020303" pitchFamily="18" charset="0"/>
              </a:rPr>
              <a:t>New Delhi -110024(INDIA)</a:t>
            </a:r>
          </a:p>
          <a:p>
            <a:pPr eaLnBrk="1" hangingPunct="1">
              <a:defRPr/>
            </a:pPr>
            <a:r>
              <a:rPr lang="en-US" sz="1100" dirty="0">
                <a:solidFill>
                  <a:srgbClr val="000000"/>
                </a:solidFill>
                <a:latin typeface="Georgia" panose="02040502050405020303" pitchFamily="18" charset="0"/>
              </a:rPr>
              <a:t>Tel: +91-11-41729056/7</a:t>
            </a:r>
          </a:p>
          <a:p>
            <a:pPr eaLnBrk="1" hangingPunct="1">
              <a:defRPr/>
            </a:pPr>
            <a:r>
              <a:rPr lang="en-US" sz="1100" dirty="0">
                <a:solidFill>
                  <a:srgbClr val="000000"/>
                </a:solidFill>
                <a:latin typeface="Georgia" panose="02040502050405020303" pitchFamily="18" charset="0"/>
              </a:rPr>
              <a:t>       +91-11-41601289</a:t>
            </a:r>
          </a:p>
          <a:p>
            <a:pPr eaLnBrk="1" hangingPunct="1">
              <a:defRPr/>
            </a:pPr>
            <a:endParaRPr lang="en-US" sz="1100" dirty="0">
              <a:solidFill>
                <a:srgbClr val="000000"/>
              </a:solidFill>
              <a:latin typeface="Georgia" panose="02040502050405020303" pitchFamily="18" charset="0"/>
            </a:endParaRPr>
          </a:p>
        </p:txBody>
      </p:sp>
      <p:sp>
        <p:nvSpPr>
          <p:cNvPr id="10" name="Pentagon 13">
            <a:extLst>
              <a:ext uri="{FF2B5EF4-FFF2-40B4-BE49-F238E27FC236}">
                <a16:creationId xmlns="" xmlns:a16="http://schemas.microsoft.com/office/drawing/2014/main" id="{BA93E2BB-3A6A-46C0-A7E2-3EF2905277FA}"/>
              </a:ext>
            </a:extLst>
          </p:cNvPr>
          <p:cNvSpPr/>
          <p:nvPr/>
        </p:nvSpPr>
        <p:spPr>
          <a:xfrm>
            <a:off x="330200" y="2919413"/>
            <a:ext cx="1981200" cy="762000"/>
          </a:xfrm>
          <a:prstGeom prst="homePlate">
            <a:avLst/>
          </a:prstGeom>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0"/>
              </a:spcBef>
              <a:spcAft>
                <a:spcPts val="0"/>
              </a:spcAft>
              <a:defRPr/>
            </a:pPr>
            <a:r>
              <a:rPr lang="en-US" sz="1400" dirty="0">
                <a:latin typeface="Georgia" panose="02040502050405020303" pitchFamily="18" charset="0"/>
              </a:rPr>
              <a:t>Branch Office</a:t>
            </a:r>
          </a:p>
        </p:txBody>
      </p:sp>
      <p:sp>
        <p:nvSpPr>
          <p:cNvPr id="11" name="Pentagon 14">
            <a:extLst>
              <a:ext uri="{FF2B5EF4-FFF2-40B4-BE49-F238E27FC236}">
                <a16:creationId xmlns="" xmlns:a16="http://schemas.microsoft.com/office/drawing/2014/main" id="{484D4988-F6B8-4D1F-B4EC-58B94754E0A5}"/>
              </a:ext>
            </a:extLst>
          </p:cNvPr>
          <p:cNvSpPr/>
          <p:nvPr/>
        </p:nvSpPr>
        <p:spPr>
          <a:xfrm>
            <a:off x="330200" y="4237038"/>
            <a:ext cx="1981200" cy="849312"/>
          </a:xfrm>
          <a:prstGeom prst="homePlate">
            <a:avLst/>
          </a:prstGeom>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0"/>
              </a:spcBef>
              <a:spcAft>
                <a:spcPts val="0"/>
              </a:spcAft>
              <a:defRPr/>
            </a:pPr>
            <a:r>
              <a:rPr lang="en-US" sz="1400" dirty="0">
                <a:latin typeface="Georgia" panose="02040502050405020303" pitchFamily="18" charset="0"/>
              </a:rPr>
              <a:t>International Branch</a:t>
            </a:r>
          </a:p>
        </p:txBody>
      </p:sp>
      <p:sp>
        <p:nvSpPr>
          <p:cNvPr id="12" name="TextBox 11">
            <a:extLst>
              <a:ext uri="{FF2B5EF4-FFF2-40B4-BE49-F238E27FC236}">
                <a16:creationId xmlns="" xmlns:a16="http://schemas.microsoft.com/office/drawing/2014/main" id="{79C69DD5-B65D-4A16-AE3A-2D00EFFA575D}"/>
              </a:ext>
            </a:extLst>
          </p:cNvPr>
          <p:cNvSpPr txBox="1"/>
          <p:nvPr/>
        </p:nvSpPr>
        <p:spPr>
          <a:xfrm>
            <a:off x="1474618" y="2763838"/>
            <a:ext cx="3930650" cy="1108075"/>
          </a:xfrm>
          <a:prstGeom prst="chevron">
            <a:avLst/>
          </a:prstGeom>
        </p:spPr>
        <p:style>
          <a:lnRef idx="2">
            <a:schemeClr val="accent1"/>
          </a:lnRef>
          <a:fillRef idx="1">
            <a:schemeClr val="lt1"/>
          </a:fillRef>
          <a:effectRef idx="0">
            <a:schemeClr val="accent1"/>
          </a:effectRef>
          <a:fontRef idx="minor">
            <a:schemeClr val="dk1"/>
          </a:fontRef>
        </p:style>
        <p:txBody>
          <a:bodyPr>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defRPr/>
            </a:pPr>
            <a:r>
              <a:rPr lang="en-US" sz="1100" b="1">
                <a:solidFill>
                  <a:srgbClr val="000000"/>
                </a:solidFill>
                <a:latin typeface="Georgia" panose="02040502050405020303" pitchFamily="18" charset="0"/>
              </a:rPr>
              <a:t>Gurgaon:</a:t>
            </a:r>
          </a:p>
          <a:p>
            <a:pPr eaLnBrk="1" hangingPunct="1">
              <a:defRPr/>
            </a:pPr>
            <a:r>
              <a:rPr lang="en-US" sz="1100">
                <a:solidFill>
                  <a:srgbClr val="000000"/>
                </a:solidFill>
                <a:latin typeface="Georgia" panose="02040502050405020303" pitchFamily="18" charset="0"/>
              </a:rPr>
              <a:t>605 Suncity Business Tower </a:t>
            </a:r>
          </a:p>
          <a:p>
            <a:pPr eaLnBrk="1" hangingPunct="1">
              <a:defRPr/>
            </a:pPr>
            <a:r>
              <a:rPr lang="en-US" sz="1100">
                <a:solidFill>
                  <a:srgbClr val="000000"/>
                </a:solidFill>
                <a:latin typeface="Georgia" panose="02040502050405020303" pitchFamily="18" charset="0"/>
              </a:rPr>
              <a:t>Golf Course Road, Sector 54,</a:t>
            </a:r>
          </a:p>
          <a:p>
            <a:pPr eaLnBrk="1" hangingPunct="1">
              <a:defRPr/>
            </a:pPr>
            <a:r>
              <a:rPr lang="en-US" sz="1100">
                <a:solidFill>
                  <a:srgbClr val="000000"/>
                </a:solidFill>
                <a:latin typeface="Georgia" panose="02040502050405020303" pitchFamily="18" charset="0"/>
              </a:rPr>
              <a:t>Gurgaon, Haryana - 122002</a:t>
            </a:r>
          </a:p>
          <a:p>
            <a:pPr eaLnBrk="1" hangingPunct="1">
              <a:defRPr/>
            </a:pPr>
            <a:r>
              <a:rPr lang="en-US" sz="1100">
                <a:solidFill>
                  <a:srgbClr val="000000"/>
                </a:solidFill>
                <a:latin typeface="Georgia" panose="02040502050405020303" pitchFamily="18" charset="0"/>
              </a:rPr>
              <a:t>Tel: +91-1124-4245110/116</a:t>
            </a:r>
          </a:p>
          <a:p>
            <a:pPr eaLnBrk="1" hangingPunct="1">
              <a:defRPr/>
            </a:pPr>
            <a:endParaRPr lang="en-US" sz="1100">
              <a:solidFill>
                <a:srgbClr val="000000"/>
              </a:solidFill>
              <a:latin typeface="Georgia" panose="02040502050405020303" pitchFamily="18" charset="0"/>
            </a:endParaRPr>
          </a:p>
        </p:txBody>
      </p:sp>
      <p:sp>
        <p:nvSpPr>
          <p:cNvPr id="13" name="TextBox 12">
            <a:extLst>
              <a:ext uri="{FF2B5EF4-FFF2-40B4-BE49-F238E27FC236}">
                <a16:creationId xmlns="" xmlns:a16="http://schemas.microsoft.com/office/drawing/2014/main" id="{897500A9-E5FF-4DDC-8A22-0A11DD36E3E2}"/>
              </a:ext>
            </a:extLst>
          </p:cNvPr>
          <p:cNvSpPr txBox="1"/>
          <p:nvPr/>
        </p:nvSpPr>
        <p:spPr>
          <a:xfrm>
            <a:off x="3625069" y="2744867"/>
            <a:ext cx="3367088" cy="1107996"/>
          </a:xfrm>
          <a:prstGeom prst="chevron">
            <a:avLst/>
          </a:prstGeom>
        </p:spPr>
        <p:style>
          <a:lnRef idx="2">
            <a:schemeClr val="accent1"/>
          </a:lnRef>
          <a:fillRef idx="1">
            <a:schemeClr val="lt1"/>
          </a:fillRef>
          <a:effectRef idx="0">
            <a:schemeClr val="accent1"/>
          </a:effectRef>
          <a:fontRef idx="minor">
            <a:schemeClr val="dk1"/>
          </a:fontRef>
        </p:style>
        <p:txBody>
          <a:bodyPr wrap="squar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defRPr/>
            </a:pPr>
            <a:r>
              <a:rPr lang="en-US" sz="1100" b="1" dirty="0">
                <a:solidFill>
                  <a:srgbClr val="000000"/>
                </a:solidFill>
                <a:latin typeface="Georgia" panose="02040502050405020303" pitchFamily="18" charset="0"/>
                <a:ea typeface="MS PGothic" panose="020B0600070205080204" pitchFamily="34" charset="-128"/>
              </a:rPr>
              <a:t>Mumbai:</a:t>
            </a:r>
          </a:p>
          <a:p>
            <a:pPr eaLnBrk="1" hangingPunct="1">
              <a:spcBef>
                <a:spcPct val="0"/>
              </a:spcBef>
              <a:buClrTx/>
              <a:buSzTx/>
              <a:buFontTx/>
              <a:buNone/>
              <a:defRPr/>
            </a:pPr>
            <a:r>
              <a:rPr lang="en-US" sz="1100" dirty="0" err="1">
                <a:solidFill>
                  <a:srgbClr val="000000"/>
                </a:solidFill>
                <a:latin typeface="Georgia" panose="02040502050405020303" pitchFamily="18" charset="0"/>
                <a:ea typeface="MS PGothic" panose="020B0600070205080204" pitchFamily="34" charset="-128"/>
              </a:rPr>
              <a:t>Sagartech</a:t>
            </a:r>
            <a:r>
              <a:rPr lang="en-US" sz="1100" dirty="0">
                <a:solidFill>
                  <a:srgbClr val="000000"/>
                </a:solidFill>
                <a:latin typeface="Georgia" panose="02040502050405020303" pitchFamily="18" charset="0"/>
                <a:ea typeface="MS PGothic" panose="020B0600070205080204" pitchFamily="34" charset="-128"/>
              </a:rPr>
              <a:t> Plaza, B-Wing, Office No. 605, </a:t>
            </a:r>
            <a:r>
              <a:rPr lang="en-US" sz="1100" dirty="0" err="1">
                <a:solidFill>
                  <a:srgbClr val="000000"/>
                </a:solidFill>
                <a:latin typeface="Georgia" panose="02040502050405020303" pitchFamily="18" charset="0"/>
                <a:ea typeface="MS PGothic" panose="020B0600070205080204" pitchFamily="34" charset="-128"/>
              </a:rPr>
              <a:t>Sakinaka</a:t>
            </a:r>
            <a:r>
              <a:rPr lang="en-US" sz="1100" dirty="0">
                <a:solidFill>
                  <a:srgbClr val="000000"/>
                </a:solidFill>
                <a:latin typeface="Georgia" panose="02040502050405020303" pitchFamily="18" charset="0"/>
                <a:ea typeface="MS PGothic" panose="020B0600070205080204" pitchFamily="34" charset="-128"/>
              </a:rPr>
              <a:t>, Andheri (East), Mumbai- 400072</a:t>
            </a:r>
          </a:p>
          <a:p>
            <a:pPr eaLnBrk="1" hangingPunct="1">
              <a:spcBef>
                <a:spcPct val="0"/>
              </a:spcBef>
              <a:buClrTx/>
              <a:buSzTx/>
              <a:buFontTx/>
              <a:buNone/>
              <a:defRPr/>
            </a:pPr>
            <a:endParaRPr lang="en-US" sz="1100" dirty="0">
              <a:solidFill>
                <a:srgbClr val="000000"/>
              </a:solidFill>
              <a:latin typeface="Georgia" panose="02040502050405020303" pitchFamily="18" charset="0"/>
              <a:ea typeface="MS PGothic" panose="020B0600070205080204" pitchFamily="34" charset="-128"/>
            </a:endParaRPr>
          </a:p>
        </p:txBody>
      </p:sp>
      <p:sp>
        <p:nvSpPr>
          <p:cNvPr id="14" name="TextBox 13">
            <a:extLst>
              <a:ext uri="{FF2B5EF4-FFF2-40B4-BE49-F238E27FC236}">
                <a16:creationId xmlns="" xmlns:a16="http://schemas.microsoft.com/office/drawing/2014/main" id="{C5AFF5B2-2499-4E2A-9DA3-09E7DAF0B296}"/>
              </a:ext>
            </a:extLst>
          </p:cNvPr>
          <p:cNvSpPr txBox="1"/>
          <p:nvPr/>
        </p:nvSpPr>
        <p:spPr>
          <a:xfrm>
            <a:off x="5986892" y="2734469"/>
            <a:ext cx="2909887" cy="1108075"/>
          </a:xfrm>
          <a:prstGeom prst="chevron">
            <a:avLst/>
          </a:prstGeom>
        </p:spPr>
        <p:style>
          <a:lnRef idx="2">
            <a:schemeClr val="accent1"/>
          </a:lnRef>
          <a:fillRef idx="1">
            <a:schemeClr val="lt1"/>
          </a:fillRef>
          <a:effectRef idx="0">
            <a:schemeClr val="accent1"/>
          </a:effectRef>
          <a:fontRef idx="minor">
            <a:schemeClr val="dk1"/>
          </a:fontRef>
        </p:style>
        <p:txBody>
          <a:bodyPr>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defRPr/>
            </a:pPr>
            <a:r>
              <a:rPr lang="en-US" sz="1100" b="1" dirty="0">
                <a:solidFill>
                  <a:srgbClr val="000000"/>
                </a:solidFill>
                <a:latin typeface="Georgia" panose="02040502050405020303" pitchFamily="18" charset="0"/>
              </a:rPr>
              <a:t>Noida:</a:t>
            </a:r>
          </a:p>
          <a:p>
            <a:pPr eaLnBrk="1" hangingPunct="1">
              <a:defRPr/>
            </a:pPr>
            <a:r>
              <a:rPr lang="en-US" sz="1100" dirty="0">
                <a:solidFill>
                  <a:srgbClr val="000000"/>
                </a:solidFill>
                <a:latin typeface="Georgia" panose="02040502050405020303" pitchFamily="18" charset="0"/>
              </a:rPr>
              <a:t>C -100, Sector 2, </a:t>
            </a:r>
          </a:p>
          <a:p>
            <a:pPr eaLnBrk="1" hangingPunct="1">
              <a:defRPr/>
            </a:pPr>
            <a:r>
              <a:rPr lang="en-US" sz="1100" dirty="0">
                <a:solidFill>
                  <a:srgbClr val="000000"/>
                </a:solidFill>
                <a:latin typeface="Georgia" panose="02040502050405020303" pitchFamily="18" charset="0"/>
              </a:rPr>
              <a:t>Noida-201301</a:t>
            </a:r>
          </a:p>
          <a:p>
            <a:pPr eaLnBrk="1" hangingPunct="1">
              <a:defRPr/>
            </a:pPr>
            <a:r>
              <a:rPr lang="en-US" sz="1100" dirty="0">
                <a:solidFill>
                  <a:srgbClr val="000000"/>
                </a:solidFill>
                <a:latin typeface="Georgia" panose="02040502050405020303" pitchFamily="18" charset="0"/>
              </a:rPr>
              <a:t>Tel: +91-120-4729400</a:t>
            </a:r>
          </a:p>
          <a:p>
            <a:pPr eaLnBrk="1" hangingPunct="1">
              <a:defRPr/>
            </a:pPr>
            <a:endParaRPr lang="en-US" sz="1100" dirty="0">
              <a:solidFill>
                <a:srgbClr val="000000"/>
              </a:solidFill>
              <a:latin typeface="Georgia" panose="02040502050405020303" pitchFamily="18" charset="0"/>
            </a:endParaRPr>
          </a:p>
          <a:p>
            <a:pPr eaLnBrk="1" hangingPunct="1">
              <a:defRPr/>
            </a:pPr>
            <a:endParaRPr lang="en-US" sz="1100" dirty="0">
              <a:solidFill>
                <a:srgbClr val="000000"/>
              </a:solidFill>
              <a:latin typeface="Georgia" panose="02040502050405020303" pitchFamily="18" charset="0"/>
            </a:endParaRPr>
          </a:p>
        </p:txBody>
      </p:sp>
      <p:sp>
        <p:nvSpPr>
          <p:cNvPr id="15" name="TextBox 14">
            <a:extLst>
              <a:ext uri="{FF2B5EF4-FFF2-40B4-BE49-F238E27FC236}">
                <a16:creationId xmlns="" xmlns:a16="http://schemas.microsoft.com/office/drawing/2014/main" id="{059538A5-0EF8-4E27-A2B7-9FC0940FDEE6}"/>
              </a:ext>
            </a:extLst>
          </p:cNvPr>
          <p:cNvSpPr txBox="1"/>
          <p:nvPr/>
        </p:nvSpPr>
        <p:spPr>
          <a:xfrm>
            <a:off x="1539875" y="4075052"/>
            <a:ext cx="2597150" cy="1107996"/>
          </a:xfrm>
          <a:prstGeom prst="chevron">
            <a:avLst/>
          </a:prstGeom>
        </p:spPr>
        <p:style>
          <a:lnRef idx="2">
            <a:schemeClr val="accent1"/>
          </a:lnRef>
          <a:fillRef idx="1">
            <a:schemeClr val="lt1"/>
          </a:fillRef>
          <a:effectRef idx="0">
            <a:schemeClr val="accent1"/>
          </a:effectRef>
          <a:fontRef idx="minor">
            <a:schemeClr val="dk1"/>
          </a:fontRef>
        </p:style>
        <p:txBody>
          <a:bodyPr>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defRPr/>
            </a:pPr>
            <a:endParaRPr lang="en-US" sz="1100" b="1" dirty="0">
              <a:solidFill>
                <a:srgbClr val="000000"/>
              </a:solidFill>
              <a:latin typeface="Georgia" panose="02040502050405020303" pitchFamily="18" charset="0"/>
            </a:endParaRPr>
          </a:p>
          <a:p>
            <a:pPr eaLnBrk="1" hangingPunct="1">
              <a:defRPr/>
            </a:pPr>
            <a:r>
              <a:rPr lang="en-US" sz="1100" b="1" dirty="0">
                <a:solidFill>
                  <a:srgbClr val="000000"/>
                </a:solidFill>
                <a:latin typeface="Georgia" panose="02040502050405020303" pitchFamily="18" charset="0"/>
              </a:rPr>
              <a:t>Singapore:</a:t>
            </a:r>
          </a:p>
          <a:p>
            <a:pPr eaLnBrk="1" hangingPunct="1">
              <a:defRPr/>
            </a:pPr>
            <a:r>
              <a:rPr lang="en-US" sz="1100" dirty="0">
                <a:solidFill>
                  <a:srgbClr val="000000"/>
                </a:solidFill>
                <a:latin typeface="Georgia" panose="02040502050405020303" pitchFamily="18" charset="0"/>
              </a:rPr>
              <a:t>One Raffles Place, Tower 1, 27-03, Singapore- 048616</a:t>
            </a:r>
          </a:p>
          <a:p>
            <a:pPr eaLnBrk="1" hangingPunct="1">
              <a:defRPr/>
            </a:pPr>
            <a:endParaRPr lang="en-US" sz="1100" dirty="0">
              <a:solidFill>
                <a:srgbClr val="000000"/>
              </a:solidFill>
              <a:latin typeface="Georgia" panose="02040502050405020303" pitchFamily="18" charset="0"/>
            </a:endParaRPr>
          </a:p>
        </p:txBody>
      </p:sp>
      <p:sp>
        <p:nvSpPr>
          <p:cNvPr id="16" name="Rectangle 15">
            <a:extLst>
              <a:ext uri="{FF2B5EF4-FFF2-40B4-BE49-F238E27FC236}">
                <a16:creationId xmlns="" xmlns:a16="http://schemas.microsoft.com/office/drawing/2014/main" id="{B0541CA9-4C31-4288-BA6E-E58E56141C65}"/>
              </a:ext>
            </a:extLst>
          </p:cNvPr>
          <p:cNvSpPr/>
          <p:nvPr/>
        </p:nvSpPr>
        <p:spPr>
          <a:xfrm>
            <a:off x="0" y="-20638"/>
            <a:ext cx="12192000" cy="849313"/>
          </a:xfrm>
          <a:prstGeom prst="rect">
            <a:avLst/>
          </a:prstGeom>
          <a:solidFill>
            <a:srgbClr val="308FB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457200" algn="ctr" eaLnBrk="1" fontAlgn="auto" hangingPunct="1">
              <a:spcBef>
                <a:spcPts val="0"/>
              </a:spcBef>
              <a:spcAft>
                <a:spcPts val="0"/>
              </a:spcAft>
              <a:defRPr/>
            </a:pPr>
            <a:r>
              <a:rPr lang="en-US" sz="3200" b="1" dirty="0">
                <a:latin typeface="Georgia" panose="02040502050405020303" pitchFamily="18" charset="0"/>
              </a:rPr>
              <a:t>Contact Us</a:t>
            </a:r>
          </a:p>
        </p:txBody>
      </p:sp>
      <p:sp>
        <p:nvSpPr>
          <p:cNvPr id="17" name="TextBox 1">
            <a:extLst>
              <a:ext uri="{FF2B5EF4-FFF2-40B4-BE49-F238E27FC236}">
                <a16:creationId xmlns="" xmlns:a16="http://schemas.microsoft.com/office/drawing/2014/main" id="{E670A47F-2E33-49F5-B2F6-8D893C90B8C9}"/>
              </a:ext>
            </a:extLst>
          </p:cNvPr>
          <p:cNvSpPr txBox="1">
            <a:spLocks noChangeArrowheads="1"/>
          </p:cNvSpPr>
          <p:nvPr/>
        </p:nvSpPr>
        <p:spPr bwMode="auto">
          <a:xfrm>
            <a:off x="5327650" y="1003300"/>
            <a:ext cx="4983163"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2800" dirty="0">
                <a:solidFill>
                  <a:schemeClr val="tx1"/>
                </a:solidFill>
                <a:latin typeface="Calibri" panose="020F0502020204030204" pitchFamily="34" charset="0"/>
                <a:ea typeface="MS PGothic" panose="020B0600070205080204" pitchFamily="34" charset="-128"/>
                <a:hlinkClick r:id="rId3"/>
              </a:rPr>
              <a:t>www.insolvencyservices.in</a:t>
            </a:r>
            <a:endParaRPr lang="en-US" altLang="en-US" sz="2800" dirty="0">
              <a:solidFill>
                <a:schemeClr val="tx1"/>
              </a:solidFill>
              <a:latin typeface="Calibri" panose="020F0502020204030204" pitchFamily="34" charset="0"/>
              <a:ea typeface="MS PGothic" panose="020B0600070205080204" pitchFamily="34" charset="-128"/>
            </a:endParaRPr>
          </a:p>
          <a:p>
            <a:pPr eaLnBrk="1" hangingPunct="1">
              <a:spcBef>
                <a:spcPct val="0"/>
              </a:spcBef>
              <a:buClrTx/>
              <a:buSzTx/>
              <a:buFontTx/>
              <a:buNone/>
            </a:pPr>
            <a:r>
              <a:rPr lang="en-US" altLang="en-US" sz="2800" dirty="0">
                <a:solidFill>
                  <a:schemeClr val="tx1"/>
                </a:solidFill>
                <a:latin typeface="Calibri" panose="020F0502020204030204" pitchFamily="34" charset="0"/>
                <a:ea typeface="MS PGothic" panose="020B0600070205080204" pitchFamily="34" charset="-128"/>
                <a:hlinkClick r:id="rId4"/>
              </a:rPr>
              <a:t>www.ascgroup.in</a:t>
            </a:r>
            <a:endParaRPr lang="en-US" altLang="en-US" sz="2800" dirty="0">
              <a:solidFill>
                <a:schemeClr val="tx1"/>
              </a:solidFill>
              <a:latin typeface="Calibri" panose="020F0502020204030204" pitchFamily="34" charset="0"/>
              <a:ea typeface="MS PGothic" panose="020B0600070205080204" pitchFamily="34" charset="-128"/>
            </a:endParaRPr>
          </a:p>
          <a:p>
            <a:pPr eaLnBrk="1" hangingPunct="1">
              <a:spcBef>
                <a:spcPct val="0"/>
              </a:spcBef>
              <a:buClrTx/>
              <a:buSzTx/>
              <a:buFontTx/>
              <a:buNone/>
            </a:pPr>
            <a:endParaRPr lang="en-US" altLang="en-US" sz="2800" dirty="0">
              <a:solidFill>
                <a:schemeClr val="tx1"/>
              </a:solidFill>
              <a:latin typeface="Calibri" panose="020F0502020204030204" pitchFamily="34" charset="0"/>
              <a:ea typeface="MS PGothic" panose="020B0600070205080204" pitchFamily="34" charset="-128"/>
            </a:endParaRPr>
          </a:p>
        </p:txBody>
      </p:sp>
      <p:sp>
        <p:nvSpPr>
          <p:cNvPr id="18" name="TextBox 17">
            <a:extLst>
              <a:ext uri="{FF2B5EF4-FFF2-40B4-BE49-F238E27FC236}">
                <a16:creationId xmlns="" xmlns:a16="http://schemas.microsoft.com/office/drawing/2014/main" id="{485FD318-ACDB-4FAD-A1D4-D6002BE813AE}"/>
              </a:ext>
            </a:extLst>
          </p:cNvPr>
          <p:cNvSpPr txBox="1"/>
          <p:nvPr/>
        </p:nvSpPr>
        <p:spPr>
          <a:xfrm>
            <a:off x="3498850" y="4077849"/>
            <a:ext cx="2597150" cy="1108075"/>
          </a:xfrm>
          <a:prstGeom prst="chevron">
            <a:avLst/>
          </a:prstGeom>
        </p:spPr>
        <p:style>
          <a:lnRef idx="2">
            <a:schemeClr val="accent1"/>
          </a:lnRef>
          <a:fillRef idx="1">
            <a:schemeClr val="lt1"/>
          </a:fillRef>
          <a:effectRef idx="0">
            <a:schemeClr val="accent1"/>
          </a:effectRef>
          <a:fontRef idx="minor">
            <a:schemeClr val="dk1"/>
          </a:fontRef>
        </p:style>
        <p:txBody>
          <a:bodyPr>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defRPr/>
            </a:pPr>
            <a:endParaRPr lang="en-US" sz="1100" b="1">
              <a:solidFill>
                <a:srgbClr val="000000"/>
              </a:solidFill>
              <a:latin typeface="Georgia" panose="02040502050405020303" pitchFamily="18" charset="0"/>
            </a:endParaRPr>
          </a:p>
          <a:p>
            <a:pPr eaLnBrk="1" hangingPunct="1">
              <a:defRPr/>
            </a:pPr>
            <a:r>
              <a:rPr lang="en-US" sz="1100" b="1">
                <a:solidFill>
                  <a:srgbClr val="000000"/>
                </a:solidFill>
                <a:latin typeface="Georgia" panose="02040502050405020303" pitchFamily="18" charset="0"/>
              </a:rPr>
              <a:t>Canada:</a:t>
            </a:r>
          </a:p>
          <a:p>
            <a:pPr eaLnBrk="1" hangingPunct="1">
              <a:defRPr/>
            </a:pPr>
            <a:r>
              <a:rPr lang="pt-BR" sz="1100">
                <a:solidFill>
                  <a:srgbClr val="000000"/>
                </a:solidFill>
                <a:latin typeface="Georgia" panose="02040502050405020303" pitchFamily="18" charset="0"/>
              </a:rPr>
              <a:t>885 Progress Ave Toronto</a:t>
            </a:r>
          </a:p>
          <a:p>
            <a:pPr eaLnBrk="1" hangingPunct="1">
              <a:defRPr/>
            </a:pPr>
            <a:r>
              <a:rPr lang="pt-BR" sz="1100">
                <a:solidFill>
                  <a:srgbClr val="000000"/>
                </a:solidFill>
                <a:latin typeface="Georgia" panose="02040502050405020303" pitchFamily="18" charset="0"/>
              </a:rPr>
              <a:t>Ontario M1H 3G3 Canada</a:t>
            </a:r>
            <a:endParaRPr lang="en-US" sz="1100">
              <a:solidFill>
                <a:srgbClr val="000000"/>
              </a:solidFill>
              <a:latin typeface="Georgia" panose="02040502050405020303" pitchFamily="18" charset="0"/>
            </a:endParaRPr>
          </a:p>
        </p:txBody>
      </p:sp>
      <p:sp>
        <p:nvSpPr>
          <p:cNvPr id="19" name="TextBox 18">
            <a:extLst>
              <a:ext uri="{FF2B5EF4-FFF2-40B4-BE49-F238E27FC236}">
                <a16:creationId xmlns="" xmlns:a16="http://schemas.microsoft.com/office/drawing/2014/main" id="{A4D28A3A-96AD-45B4-846B-37E36D6500B0}"/>
              </a:ext>
            </a:extLst>
          </p:cNvPr>
          <p:cNvSpPr txBox="1"/>
          <p:nvPr/>
        </p:nvSpPr>
        <p:spPr>
          <a:xfrm>
            <a:off x="7620954" y="2736136"/>
            <a:ext cx="2909887" cy="1108075"/>
          </a:xfrm>
          <a:prstGeom prst="chevron">
            <a:avLst/>
          </a:prstGeom>
        </p:spPr>
        <p:style>
          <a:lnRef idx="2">
            <a:schemeClr val="accent1"/>
          </a:lnRef>
          <a:fillRef idx="1">
            <a:schemeClr val="lt1"/>
          </a:fillRef>
          <a:effectRef idx="0">
            <a:schemeClr val="accent1"/>
          </a:effectRef>
          <a:fontRef idx="minor">
            <a:schemeClr val="dk1"/>
          </a:fontRef>
        </p:style>
        <p:txBody>
          <a:bodyPr>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defRPr/>
            </a:pPr>
            <a:r>
              <a:rPr lang="en-US" sz="1100" b="1" dirty="0">
                <a:solidFill>
                  <a:srgbClr val="000000"/>
                </a:solidFill>
                <a:latin typeface="Georgia" panose="02040502050405020303" pitchFamily="18" charset="0"/>
              </a:rPr>
              <a:t>Chennai:</a:t>
            </a:r>
          </a:p>
          <a:p>
            <a:pPr eaLnBrk="1" hangingPunct="1">
              <a:defRPr/>
            </a:pPr>
            <a:r>
              <a:rPr lang="en-US" sz="1100" dirty="0">
                <a:solidFill>
                  <a:srgbClr val="000000"/>
                </a:solidFill>
                <a:latin typeface="Georgia" panose="02040502050405020303" pitchFamily="18" charset="0"/>
              </a:rPr>
              <a:t>Level2 – 78/132</a:t>
            </a:r>
          </a:p>
          <a:p>
            <a:pPr eaLnBrk="1" hangingPunct="1">
              <a:defRPr/>
            </a:pPr>
            <a:r>
              <a:rPr lang="en-US" sz="1100" dirty="0">
                <a:solidFill>
                  <a:srgbClr val="000000"/>
                </a:solidFill>
                <a:latin typeface="Georgia" panose="02040502050405020303" pitchFamily="18" charset="0"/>
              </a:rPr>
              <a:t>Dr RK </a:t>
            </a:r>
            <a:r>
              <a:rPr lang="en-US" sz="1100" dirty="0" err="1">
                <a:solidFill>
                  <a:srgbClr val="000000"/>
                </a:solidFill>
                <a:latin typeface="Georgia" panose="02040502050405020303" pitchFamily="18" charset="0"/>
              </a:rPr>
              <a:t>salai</a:t>
            </a:r>
            <a:r>
              <a:rPr lang="en-US" sz="1100" dirty="0">
                <a:solidFill>
                  <a:srgbClr val="000000"/>
                </a:solidFill>
                <a:latin typeface="Georgia" panose="02040502050405020303" pitchFamily="18" charset="0"/>
              </a:rPr>
              <a:t> </a:t>
            </a:r>
            <a:r>
              <a:rPr lang="en-US" sz="1100" dirty="0" err="1">
                <a:solidFill>
                  <a:srgbClr val="000000"/>
                </a:solidFill>
                <a:latin typeface="Georgia" panose="02040502050405020303" pitchFamily="18" charset="0"/>
              </a:rPr>
              <a:t>mylapore</a:t>
            </a:r>
            <a:endParaRPr lang="en-US" sz="1100" dirty="0">
              <a:solidFill>
                <a:srgbClr val="000000"/>
              </a:solidFill>
              <a:latin typeface="Georgia" panose="02040502050405020303" pitchFamily="18" charset="0"/>
            </a:endParaRPr>
          </a:p>
          <a:p>
            <a:pPr eaLnBrk="1" hangingPunct="1">
              <a:defRPr/>
            </a:pPr>
            <a:r>
              <a:rPr lang="en-US" sz="1100" dirty="0">
                <a:solidFill>
                  <a:srgbClr val="000000"/>
                </a:solidFill>
                <a:latin typeface="Georgia" panose="02040502050405020303" pitchFamily="18" charset="0"/>
              </a:rPr>
              <a:t>Chennai Tamil Nadu 600004</a:t>
            </a:r>
          </a:p>
          <a:p>
            <a:pPr eaLnBrk="1" hangingPunct="1">
              <a:defRPr/>
            </a:pPr>
            <a:endParaRPr lang="en-US" sz="1100" dirty="0">
              <a:solidFill>
                <a:srgbClr val="000000"/>
              </a:solidFill>
              <a:latin typeface="Georgia" panose="02040502050405020303" pitchFamily="18" charset="0"/>
            </a:endParaRPr>
          </a:p>
        </p:txBody>
      </p:sp>
      <p:sp>
        <p:nvSpPr>
          <p:cNvPr id="20" name="TextBox 19">
            <a:extLst>
              <a:ext uri="{FF2B5EF4-FFF2-40B4-BE49-F238E27FC236}">
                <a16:creationId xmlns="" xmlns:a16="http://schemas.microsoft.com/office/drawing/2014/main" id="{93AD44DD-E74D-4028-984C-1A29FB61C354}"/>
              </a:ext>
            </a:extLst>
          </p:cNvPr>
          <p:cNvSpPr txBox="1"/>
          <p:nvPr/>
        </p:nvSpPr>
        <p:spPr>
          <a:xfrm>
            <a:off x="9198769" y="2720176"/>
            <a:ext cx="2909887" cy="1107996"/>
          </a:xfrm>
          <a:prstGeom prst="chevron">
            <a:avLst/>
          </a:prstGeom>
        </p:spPr>
        <p:style>
          <a:lnRef idx="2">
            <a:schemeClr val="accent1"/>
          </a:lnRef>
          <a:fillRef idx="1">
            <a:schemeClr val="lt1"/>
          </a:fillRef>
          <a:effectRef idx="0">
            <a:schemeClr val="accent1"/>
          </a:effectRef>
          <a:fontRef idx="minor">
            <a:schemeClr val="dk1"/>
          </a:fontRef>
        </p:style>
        <p:txBody>
          <a:bodyPr>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defRPr/>
            </a:pPr>
            <a:r>
              <a:rPr lang="en-US" sz="1100" b="1" dirty="0">
                <a:solidFill>
                  <a:srgbClr val="000000"/>
                </a:solidFill>
                <a:latin typeface="Georgia" panose="02040502050405020303" pitchFamily="18" charset="0"/>
              </a:rPr>
              <a:t>Bengaluru:</a:t>
            </a:r>
          </a:p>
          <a:p>
            <a:pPr eaLnBrk="1" hangingPunct="1">
              <a:defRPr/>
            </a:pPr>
            <a:r>
              <a:rPr lang="en-US" sz="1100" dirty="0">
                <a:solidFill>
                  <a:srgbClr val="000000"/>
                </a:solidFill>
                <a:latin typeface="Georgia" panose="02040502050405020303" pitchFamily="18" charset="0"/>
              </a:rPr>
              <a:t>4020, Second Floor,</a:t>
            </a:r>
          </a:p>
          <a:p>
            <a:pPr eaLnBrk="1" hangingPunct="1">
              <a:defRPr/>
            </a:pPr>
            <a:r>
              <a:rPr lang="en-US" sz="1100" dirty="0">
                <a:solidFill>
                  <a:srgbClr val="000000"/>
                </a:solidFill>
                <a:latin typeface="Georgia" panose="02040502050405020303" pitchFamily="18" charset="0"/>
              </a:rPr>
              <a:t>20</a:t>
            </a:r>
            <a:r>
              <a:rPr lang="en-US" sz="1100" baseline="30000" dirty="0">
                <a:solidFill>
                  <a:srgbClr val="000000"/>
                </a:solidFill>
                <a:latin typeface="Georgia" panose="02040502050405020303" pitchFamily="18" charset="0"/>
              </a:rPr>
              <a:t>th</a:t>
            </a:r>
            <a:r>
              <a:rPr lang="en-US" sz="1100" dirty="0">
                <a:solidFill>
                  <a:srgbClr val="000000"/>
                </a:solidFill>
                <a:latin typeface="Georgia" panose="02040502050405020303" pitchFamily="18" charset="0"/>
              </a:rPr>
              <a:t> Main, 6</a:t>
            </a:r>
            <a:r>
              <a:rPr lang="en-US" sz="1100" baseline="30000" dirty="0">
                <a:solidFill>
                  <a:srgbClr val="000000"/>
                </a:solidFill>
                <a:latin typeface="Georgia" panose="02040502050405020303" pitchFamily="18" charset="0"/>
              </a:rPr>
              <a:t>th</a:t>
            </a:r>
            <a:r>
              <a:rPr lang="en-US" sz="1100" dirty="0">
                <a:solidFill>
                  <a:srgbClr val="000000"/>
                </a:solidFill>
                <a:latin typeface="Georgia" panose="02040502050405020303" pitchFamily="18" charset="0"/>
              </a:rPr>
              <a:t> Block, Koramangala, Bengaluru- 560095</a:t>
            </a:r>
          </a:p>
          <a:p>
            <a:pPr eaLnBrk="1" hangingPunct="1">
              <a:defRPr/>
            </a:pPr>
            <a:endParaRPr lang="en-US" sz="1100" dirty="0">
              <a:solidFill>
                <a:srgbClr val="000000"/>
              </a:solidFill>
              <a:latin typeface="Georgia" panose="02040502050405020303" pitchFamily="18" charset="0"/>
            </a:endParaRPr>
          </a:p>
        </p:txBody>
      </p:sp>
    </p:spTree>
    <p:extLst>
      <p:ext uri="{BB962C8B-B14F-4D97-AF65-F5344CB8AC3E}">
        <p14:creationId xmlns:p14="http://schemas.microsoft.com/office/powerpoint/2010/main" val="1718215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BAE13E46-9FC0-4084-94D5-0AAA4DD69E0B" descr="3D1274DD-A2AD-42DD-BF2E-A95B9B14B45A">
            <a:extLst>
              <a:ext uri="{FF2B5EF4-FFF2-40B4-BE49-F238E27FC236}">
                <a16:creationId xmlns="" xmlns:a16="http://schemas.microsoft.com/office/drawing/2014/main" id="{2DB00A7F-8168-47F8-A3BB-6C9EDDCDDE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5435600"/>
            <a:ext cx="12190413"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 xmlns:a16="http://schemas.microsoft.com/office/drawing/2014/main" id="{8A3816DC-4DF0-46CE-BC69-0CD26AFF1E97}"/>
              </a:ext>
            </a:extLst>
          </p:cNvPr>
          <p:cNvSpPr/>
          <p:nvPr/>
        </p:nvSpPr>
        <p:spPr>
          <a:xfrm>
            <a:off x="12700" y="-63060"/>
            <a:ext cx="12192000" cy="849313"/>
          </a:xfrm>
          <a:prstGeom prst="rect">
            <a:avLst/>
          </a:prstGeom>
          <a:solidFill>
            <a:srgbClr val="308FB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3200" b="1" dirty="0">
                <a:latin typeface="Georgia" panose="02040502050405020303" pitchFamily="18" charset="0"/>
              </a:rPr>
              <a:t>Thank You</a:t>
            </a:r>
          </a:p>
        </p:txBody>
      </p:sp>
      <p:pic>
        <p:nvPicPr>
          <p:cNvPr id="37892" name="Picture 8">
            <a:extLst>
              <a:ext uri="{FF2B5EF4-FFF2-40B4-BE49-F238E27FC236}">
                <a16:creationId xmlns="" xmlns:a16="http://schemas.microsoft.com/office/drawing/2014/main" id="{60AE303A-D173-42EB-A6A9-40ED6A2E26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8482" y="1252001"/>
            <a:ext cx="8609013" cy="363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6573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2263" y="272955"/>
            <a:ext cx="10821537" cy="5904008"/>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marL="0" indent="0" algn="ctr">
              <a:buNone/>
            </a:pPr>
            <a:r>
              <a:rPr lang="en-IN" sz="3200" dirty="0"/>
              <a:t> </a:t>
            </a:r>
            <a:r>
              <a:rPr lang="en-IN" sz="3200" b="1" dirty="0"/>
              <a:t>ROLE OF COMMITTEE OF CREDITORS (</a:t>
            </a:r>
            <a:r>
              <a:rPr lang="en-IN" sz="3200" b="1" dirty="0" err="1"/>
              <a:t>CoC</a:t>
            </a:r>
            <a:r>
              <a:rPr lang="en-IN" sz="3200" b="1" dirty="0"/>
              <a:t>)</a:t>
            </a:r>
            <a:endParaRPr lang="en-IN" dirty="0"/>
          </a:p>
          <a:p>
            <a:pPr marL="0" indent="0" algn="ctr">
              <a:buNone/>
            </a:pPr>
            <a:r>
              <a:rPr lang="en-IN" sz="3200" b="1" dirty="0"/>
              <a:t>During </a:t>
            </a:r>
          </a:p>
          <a:p>
            <a:pPr marL="0" indent="0" algn="ctr">
              <a:buNone/>
            </a:pPr>
            <a:r>
              <a:rPr lang="en-IN" sz="3200" b="1" dirty="0"/>
              <a:t>CORPORATE INSOLVENCY RESOLUTION PROCESS </a:t>
            </a:r>
          </a:p>
          <a:p>
            <a:pPr marL="0" indent="0" algn="ctr">
              <a:buNone/>
            </a:pPr>
            <a:r>
              <a:rPr lang="en-IN" sz="3200" b="1" dirty="0"/>
              <a:t>&amp;</a:t>
            </a:r>
          </a:p>
          <a:p>
            <a:pPr marL="0" indent="0" algn="ctr">
              <a:buNone/>
            </a:pPr>
            <a:r>
              <a:rPr lang="en-IN" sz="3200" b="1" dirty="0"/>
              <a:t>LIQUIDATION</a:t>
            </a:r>
          </a:p>
          <a:p>
            <a:pPr marL="0" indent="0" algn="ctr">
              <a:buNone/>
            </a:pPr>
            <a:endParaRPr lang="en-IN" sz="3200" b="1" dirty="0"/>
          </a:p>
          <a:p>
            <a:pPr marL="0" indent="0" algn="ctr">
              <a:buNone/>
            </a:pPr>
            <a:endParaRPr lang="en-IN" sz="3200" b="1" dirty="0"/>
          </a:p>
          <a:p>
            <a:pPr marL="0" indent="0" algn="ctr">
              <a:buNone/>
            </a:pPr>
            <a:r>
              <a:rPr lang="en-IN" sz="2400" b="1" dirty="0"/>
              <a:t>Important Steps on which decision are to be taken by </a:t>
            </a:r>
            <a:r>
              <a:rPr lang="en-IN" sz="2400" b="1" dirty="0" err="1"/>
              <a:t>CoC</a:t>
            </a:r>
            <a:r>
              <a:rPr lang="en-IN" sz="2400" b="1" dirty="0"/>
              <a:t> or monitoring is required</a:t>
            </a:r>
            <a:r>
              <a:rPr lang="en-IN" sz="3200" b="1" dirty="0"/>
              <a:t> </a:t>
            </a:r>
          </a:p>
        </p:txBody>
      </p:sp>
    </p:spTree>
    <p:extLst>
      <p:ext uri="{BB962C8B-B14F-4D97-AF65-F5344CB8AC3E}">
        <p14:creationId xmlns:p14="http://schemas.microsoft.com/office/powerpoint/2010/main" val="1182744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11993417" cy="6728004"/>
          </a:xfrm>
        </p:spPr>
        <p:txBody>
          <a:bodyPr>
            <a:normAutofit/>
          </a:bodyPr>
          <a:lstStyle/>
          <a:p>
            <a:pPr algn="just">
              <a:lnSpc>
                <a:spcPct val="110000"/>
              </a:lnSpc>
            </a:pPr>
            <a:endParaRPr lang="en-US" sz="100" b="1" u="sng" dirty="0">
              <a:latin typeface="Times New Roman" panose="02020603050405020304" pitchFamily="18" charset="0"/>
              <a:cs typeface="Times New Roman" panose="02020603050405020304" pitchFamily="18" charset="0"/>
            </a:endParaRPr>
          </a:p>
          <a:p>
            <a:pPr algn="just">
              <a:lnSpc>
                <a:spcPct val="110000"/>
              </a:lnSpc>
            </a:pPr>
            <a:endParaRPr lang="en-US" sz="100" b="1" u="sng" dirty="0">
              <a:latin typeface="Times New Roman" panose="02020603050405020304" pitchFamily="18" charset="0"/>
              <a:cs typeface="Times New Roman" panose="02020603050405020304" pitchFamily="18" charset="0"/>
            </a:endParaRPr>
          </a:p>
          <a:p>
            <a:pPr algn="just">
              <a:lnSpc>
                <a:spcPct val="110000"/>
              </a:lnSpc>
            </a:pPr>
            <a:endParaRPr lang="en-US" sz="100" b="1" u="sng" dirty="0">
              <a:latin typeface="Times New Roman" panose="02020603050405020304" pitchFamily="18" charset="0"/>
              <a:cs typeface="Times New Roman" panose="02020603050405020304" pitchFamily="18" charset="0"/>
            </a:endParaRPr>
          </a:p>
          <a:p>
            <a:pPr algn="just">
              <a:lnSpc>
                <a:spcPct val="110000"/>
              </a:lnSpc>
            </a:pPr>
            <a:endParaRPr lang="en-US" sz="100" b="1" u="sng" dirty="0">
              <a:latin typeface="Times New Roman" panose="02020603050405020304" pitchFamily="18" charset="0"/>
              <a:cs typeface="Times New Roman" panose="02020603050405020304" pitchFamily="18" charset="0"/>
            </a:endParaRPr>
          </a:p>
          <a:p>
            <a:pPr algn="just">
              <a:lnSpc>
                <a:spcPct val="110000"/>
              </a:lnSpc>
            </a:pPr>
            <a:endParaRPr lang="en-US" sz="100" b="1" u="sng" dirty="0">
              <a:latin typeface="Times New Roman" panose="02020603050405020304" pitchFamily="18" charset="0"/>
              <a:cs typeface="Times New Roman" panose="02020603050405020304" pitchFamily="18" charset="0"/>
            </a:endParaRPr>
          </a:p>
          <a:p>
            <a:pPr algn="just">
              <a:lnSpc>
                <a:spcPct val="100000"/>
              </a:lnSpc>
            </a:pPr>
            <a:endParaRPr lang="en-US" dirty="0"/>
          </a:p>
        </p:txBody>
      </p:sp>
      <p:graphicFrame>
        <p:nvGraphicFramePr>
          <p:cNvPr id="2" name="Diagram 1">
            <a:extLst>
              <a:ext uri="{FF2B5EF4-FFF2-40B4-BE49-F238E27FC236}">
                <a16:creationId xmlns="" xmlns:a16="http://schemas.microsoft.com/office/drawing/2014/main" id="{85272D66-14CB-4F00-B1A7-F2A08D129E23}"/>
              </a:ext>
            </a:extLst>
          </p:cNvPr>
          <p:cNvGraphicFramePr/>
          <p:nvPr>
            <p:extLst>
              <p:ext uri="{D42A27DB-BD31-4B8C-83A1-F6EECF244321}">
                <p14:modId xmlns:p14="http://schemas.microsoft.com/office/powerpoint/2010/main" val="3810144221"/>
              </p:ext>
            </p:extLst>
          </p:nvPr>
        </p:nvGraphicFramePr>
        <p:xfrm>
          <a:off x="1676399" y="752168"/>
          <a:ext cx="10063317" cy="53861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87725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 xmlns:a16="http://schemas.microsoft.com/office/drawing/2014/main" id="{B831590B-EF3F-463D-91F0-161E40D646DF}"/>
              </a:ext>
            </a:extLst>
          </p:cNvPr>
          <p:cNvGraphicFramePr/>
          <p:nvPr>
            <p:extLst>
              <p:ext uri="{D42A27DB-BD31-4B8C-83A1-F6EECF244321}">
                <p14:modId xmlns:p14="http://schemas.microsoft.com/office/powerpoint/2010/main" val="3855818132"/>
              </p:ext>
            </p:extLst>
          </p:nvPr>
        </p:nvGraphicFramePr>
        <p:xfrm>
          <a:off x="619433" y="1238866"/>
          <a:ext cx="11002296" cy="56191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 xmlns:a16="http://schemas.microsoft.com/office/drawing/2014/main" id="{D2D74468-F5EB-44B1-BB33-DAF2B2B532B4}"/>
              </a:ext>
            </a:extLst>
          </p:cNvPr>
          <p:cNvSpPr txBox="1"/>
          <p:nvPr/>
        </p:nvSpPr>
        <p:spPr>
          <a:xfrm>
            <a:off x="2238067" y="396500"/>
            <a:ext cx="8362929" cy="461665"/>
          </a:xfrm>
          <a:prstGeom prst="rect">
            <a:avLst/>
          </a:prstGeom>
          <a:noFill/>
        </p:spPr>
        <p:txBody>
          <a:bodyPr wrap="square">
            <a:spAutoFit/>
          </a:bodyPr>
          <a:lstStyle/>
          <a:p>
            <a:pPr algn="l">
              <a:lnSpc>
                <a:spcPct val="100000"/>
              </a:lnSpc>
            </a:pPr>
            <a:r>
              <a:rPr lang="en-US" sz="2400" b="1" u="sng" dirty="0">
                <a:latin typeface="Cambria" panose="02040503050406030204" pitchFamily="18" charset="0"/>
                <a:ea typeface="Cambria" panose="02040503050406030204" pitchFamily="18" charset="0"/>
                <a:cs typeface="Times New Roman" panose="02020603050405020304" pitchFamily="18" charset="0"/>
              </a:rPr>
              <a:t>Deciding to go for Resolution under IBC, 2016</a:t>
            </a:r>
          </a:p>
        </p:txBody>
      </p:sp>
    </p:spTree>
    <p:extLst>
      <p:ext uri="{BB962C8B-B14F-4D97-AF65-F5344CB8AC3E}">
        <p14:creationId xmlns:p14="http://schemas.microsoft.com/office/powerpoint/2010/main" val="3480391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
            <a:ext cx="11993417" cy="6413678"/>
          </a:xfrm>
        </p:spPr>
        <p:txBody>
          <a:bodyPr>
            <a:normAutofit fontScale="92500" lnSpcReduction="10000"/>
          </a:bodyPr>
          <a:lstStyle/>
          <a:p>
            <a:pPr marL="1798638" algn="l">
              <a:lnSpc>
                <a:spcPct val="100000"/>
              </a:lnSpc>
            </a:pPr>
            <a:endParaRPr lang="en-US" sz="2800" b="1" u="sng" dirty="0">
              <a:latin typeface="Cambria" panose="02040503050406030204" pitchFamily="18" charset="0"/>
              <a:ea typeface="Cambria" panose="02040503050406030204" pitchFamily="18" charset="0"/>
              <a:cs typeface="Times New Roman" panose="02020603050405020304" pitchFamily="18" charset="0"/>
            </a:endParaRPr>
          </a:p>
          <a:p>
            <a:pPr marL="1798638" algn="l">
              <a:lnSpc>
                <a:spcPct val="100000"/>
              </a:lnSpc>
            </a:pPr>
            <a:r>
              <a:rPr lang="en-US" sz="2800" b="1" u="sng" dirty="0">
                <a:latin typeface="Cambria" panose="02040503050406030204" pitchFamily="18" charset="0"/>
                <a:ea typeface="Cambria" panose="02040503050406030204" pitchFamily="18" charset="0"/>
                <a:cs typeface="Times New Roman" panose="02020603050405020304" pitchFamily="18" charset="0"/>
              </a:rPr>
              <a:t>Filing of Claim with Interim Resolution Professional (IRP)</a:t>
            </a:r>
          </a:p>
          <a:p>
            <a:pPr>
              <a:lnSpc>
                <a:spcPct val="100000"/>
              </a:lnSpc>
            </a:pPr>
            <a:endParaRPr lang="en-US" sz="100" u="sng" dirty="0">
              <a:latin typeface="Cambria" panose="02040503050406030204" pitchFamily="18" charset="0"/>
              <a:ea typeface="Cambria" panose="02040503050406030204" pitchFamily="18" charset="0"/>
              <a:cs typeface="Times New Roman" panose="02020603050405020304" pitchFamily="18" charset="0"/>
            </a:endParaRPr>
          </a:p>
          <a:p>
            <a:pPr>
              <a:lnSpc>
                <a:spcPct val="100000"/>
              </a:lnSpc>
            </a:pPr>
            <a:endParaRPr lang="en-US" sz="100" u="sng" dirty="0">
              <a:latin typeface="Cambria" panose="02040503050406030204" pitchFamily="18" charset="0"/>
              <a:ea typeface="Cambria" panose="02040503050406030204" pitchFamily="18" charset="0"/>
              <a:cs typeface="Times New Roman" panose="02020603050405020304" pitchFamily="18" charset="0"/>
            </a:endParaRPr>
          </a:p>
          <a:p>
            <a:pPr>
              <a:lnSpc>
                <a:spcPct val="100000"/>
              </a:lnSpc>
            </a:pPr>
            <a:endParaRPr lang="en-US" sz="100" u="sng" dirty="0">
              <a:latin typeface="Cambria" panose="02040503050406030204" pitchFamily="18" charset="0"/>
              <a:ea typeface="Cambria" panose="02040503050406030204" pitchFamily="18" charset="0"/>
              <a:cs typeface="Times New Roman" panose="02020603050405020304" pitchFamily="18" charset="0"/>
            </a:endParaRPr>
          </a:p>
          <a:p>
            <a:pPr>
              <a:lnSpc>
                <a:spcPct val="100000"/>
              </a:lnSpc>
            </a:pPr>
            <a:endParaRPr lang="en-US" sz="100" u="sng" dirty="0">
              <a:latin typeface="Cambria" panose="02040503050406030204" pitchFamily="18" charset="0"/>
              <a:ea typeface="Cambria" panose="02040503050406030204" pitchFamily="18" charset="0"/>
              <a:cs typeface="Times New Roman" panose="02020603050405020304" pitchFamily="18" charset="0"/>
            </a:endParaRPr>
          </a:p>
          <a:p>
            <a:pPr>
              <a:lnSpc>
                <a:spcPct val="100000"/>
              </a:lnSpc>
            </a:pPr>
            <a:endParaRPr lang="en-US" sz="100" u="sng" dirty="0">
              <a:latin typeface="Cambria" panose="02040503050406030204" pitchFamily="18" charset="0"/>
              <a:ea typeface="Cambria" panose="02040503050406030204" pitchFamily="18" charset="0"/>
              <a:cs typeface="Times New Roman" panose="02020603050405020304" pitchFamily="18" charset="0"/>
            </a:endParaRPr>
          </a:p>
          <a:p>
            <a:pPr>
              <a:lnSpc>
                <a:spcPct val="100000"/>
              </a:lnSpc>
            </a:pPr>
            <a:endParaRPr lang="en-US" sz="100" u="sng" dirty="0">
              <a:latin typeface="Cambria" panose="02040503050406030204" pitchFamily="18" charset="0"/>
              <a:ea typeface="Cambria" panose="02040503050406030204" pitchFamily="18" charset="0"/>
              <a:cs typeface="Times New Roman" panose="02020603050405020304" pitchFamily="18" charset="0"/>
            </a:endParaRPr>
          </a:p>
          <a:p>
            <a:pPr>
              <a:lnSpc>
                <a:spcPct val="100000"/>
              </a:lnSpc>
            </a:pPr>
            <a:endParaRPr lang="en-US" sz="100" u="sng" dirty="0">
              <a:latin typeface="Cambria" panose="02040503050406030204" pitchFamily="18" charset="0"/>
              <a:ea typeface="Cambria" panose="02040503050406030204" pitchFamily="18" charset="0"/>
              <a:cs typeface="Times New Roman" panose="02020603050405020304" pitchFamily="18" charset="0"/>
            </a:endParaRPr>
          </a:p>
          <a:p>
            <a:pPr>
              <a:lnSpc>
                <a:spcPct val="100000"/>
              </a:lnSpc>
            </a:pPr>
            <a:endParaRPr lang="en-US" sz="100" u="sng" dirty="0">
              <a:latin typeface="Cambria" panose="02040503050406030204" pitchFamily="18" charset="0"/>
              <a:ea typeface="Cambria" panose="02040503050406030204" pitchFamily="18" charset="0"/>
              <a:cs typeface="Times New Roman" panose="02020603050405020304" pitchFamily="18" charset="0"/>
            </a:endParaRPr>
          </a:p>
          <a:p>
            <a:pPr marL="342900" indent="-342900" algn="just">
              <a:lnSpc>
                <a:spcPct val="100000"/>
              </a:lnSpc>
              <a:buFont typeface="Arial" panose="020B0604020202020204" pitchFamily="34" charset="0"/>
              <a:buChar char="•"/>
            </a:pPr>
            <a:r>
              <a:rPr lang="en-US" sz="2000" dirty="0">
                <a:latin typeface="Cambria" panose="02040503050406030204" pitchFamily="18" charset="0"/>
                <a:ea typeface="Cambria" panose="02040503050406030204" pitchFamily="18" charset="0"/>
                <a:cs typeface="Times New Roman" panose="02020603050405020304" pitchFamily="18" charset="0"/>
              </a:rPr>
              <a:t>Banks to file claim through electronics means as Financial Creditors (FC) with IRP along with necessary proofs and documents.</a:t>
            </a:r>
          </a:p>
          <a:p>
            <a:pPr marL="342900" indent="-342900" algn="just">
              <a:lnSpc>
                <a:spcPct val="100000"/>
              </a:lnSpc>
              <a:buFont typeface="Arial" panose="020B0604020202020204" pitchFamily="34" charset="0"/>
              <a:buChar char="•"/>
            </a:pPr>
            <a:r>
              <a:rPr lang="en-US" sz="2000" dirty="0">
                <a:latin typeface="Cambria" panose="02040503050406030204" pitchFamily="18" charset="0"/>
                <a:ea typeface="Cambria" panose="02040503050406030204" pitchFamily="18" charset="0"/>
                <a:cs typeface="Times New Roman" panose="02020603050405020304" pitchFamily="18" charset="0"/>
              </a:rPr>
              <a:t>Claims to be filed within 14 days of public announcement of CIRP.</a:t>
            </a:r>
          </a:p>
          <a:p>
            <a:pPr marL="342900" indent="-342900" algn="just">
              <a:lnSpc>
                <a:spcPct val="100000"/>
              </a:lnSpc>
              <a:buFont typeface="Arial" panose="020B0604020202020204" pitchFamily="34" charset="0"/>
              <a:buChar char="•"/>
            </a:pPr>
            <a:r>
              <a:rPr lang="en-US" sz="2000" dirty="0">
                <a:latin typeface="Cambria" panose="02040503050406030204" pitchFamily="18" charset="0"/>
                <a:ea typeface="Cambria" panose="02040503050406030204" pitchFamily="18" charset="0"/>
                <a:cs typeface="Times New Roman" panose="02020603050405020304" pitchFamily="18" charset="0"/>
              </a:rPr>
              <a:t>Role of SAM Branch</a:t>
            </a:r>
          </a:p>
          <a:p>
            <a:pPr marL="800100" lvl="1" indent="-342900" algn="just">
              <a:buFont typeface="Wingdings" panose="05000000000000000000" pitchFamily="2" charset="2"/>
              <a:buChar char="Ø"/>
            </a:pPr>
            <a:r>
              <a:rPr lang="en-US" dirty="0">
                <a:latin typeface="Cambria" panose="02040503050406030204" pitchFamily="18" charset="0"/>
                <a:ea typeface="Cambria" panose="02040503050406030204" pitchFamily="18" charset="0"/>
                <a:cs typeface="Times New Roman" panose="02020603050405020304" pitchFamily="18" charset="0"/>
              </a:rPr>
              <a:t>Branch/RO/ZO staff to be vigilant &amp; watchful.</a:t>
            </a:r>
          </a:p>
          <a:p>
            <a:pPr marL="800100" lvl="1" indent="-342900" algn="just">
              <a:buFont typeface="Wingdings" panose="05000000000000000000" pitchFamily="2" charset="2"/>
              <a:buChar char="Ø"/>
            </a:pPr>
            <a:r>
              <a:rPr lang="en-US" dirty="0">
                <a:latin typeface="Cambria" panose="02040503050406030204" pitchFamily="18" charset="0"/>
                <a:ea typeface="Cambria" panose="02040503050406030204" pitchFamily="18" charset="0"/>
                <a:cs typeface="Times New Roman" panose="02020603050405020304" pitchFamily="18" charset="0"/>
              </a:rPr>
              <a:t>Any of the FC can file petition with NCLT.</a:t>
            </a:r>
          </a:p>
          <a:p>
            <a:pPr marL="800100" lvl="1" indent="-342900" algn="just">
              <a:buFont typeface="Wingdings" panose="05000000000000000000" pitchFamily="2" charset="2"/>
              <a:buChar char="Ø"/>
            </a:pPr>
            <a:r>
              <a:rPr lang="en-US" dirty="0">
                <a:latin typeface="Cambria" panose="02040503050406030204" pitchFamily="18" charset="0"/>
                <a:ea typeface="Cambria" panose="02040503050406030204" pitchFamily="18" charset="0"/>
                <a:cs typeface="Times New Roman" panose="02020603050405020304" pitchFamily="18" charset="0"/>
              </a:rPr>
              <a:t>In multiple banking or in consortium – One Bank can move NCLT, others may not know.</a:t>
            </a:r>
          </a:p>
          <a:p>
            <a:pPr marL="800100" lvl="1" indent="-342900" algn="just">
              <a:buFont typeface="Wingdings" panose="05000000000000000000" pitchFamily="2" charset="2"/>
              <a:buChar char="Ø"/>
            </a:pPr>
            <a:r>
              <a:rPr lang="en-US" dirty="0">
                <a:latin typeface="Cambria" panose="02040503050406030204" pitchFamily="18" charset="0"/>
                <a:ea typeface="Cambria" panose="02040503050406030204" pitchFamily="18" charset="0"/>
                <a:cs typeface="Times New Roman" panose="02020603050405020304" pitchFamily="18" charset="0"/>
              </a:rPr>
              <a:t>OC can also file petition with NCLT.</a:t>
            </a:r>
          </a:p>
          <a:p>
            <a:pPr marL="800100" lvl="1" indent="-342900" algn="just">
              <a:buFont typeface="Wingdings" panose="05000000000000000000" pitchFamily="2" charset="2"/>
              <a:buChar char="Ø"/>
            </a:pPr>
            <a:r>
              <a:rPr lang="en-US" dirty="0">
                <a:latin typeface="Cambria" panose="02040503050406030204" pitchFamily="18" charset="0"/>
                <a:ea typeface="Cambria" panose="02040503050406030204" pitchFamily="18" charset="0"/>
                <a:cs typeface="Times New Roman" panose="02020603050405020304" pitchFamily="18" charset="0"/>
              </a:rPr>
              <a:t>Branch/RO/ZO staff knows which account is showing warning signals.</a:t>
            </a:r>
          </a:p>
          <a:p>
            <a:pPr marL="800100" lvl="1" indent="-342900" algn="just">
              <a:buFont typeface="Wingdings" panose="05000000000000000000" pitchFamily="2" charset="2"/>
              <a:buChar char="Ø"/>
            </a:pPr>
            <a:r>
              <a:rPr lang="en-US" dirty="0">
                <a:latin typeface="Cambria" panose="02040503050406030204" pitchFamily="18" charset="0"/>
                <a:ea typeface="Cambria" panose="02040503050406030204" pitchFamily="18" charset="0"/>
                <a:cs typeface="Times New Roman" panose="02020603050405020304" pitchFamily="18" charset="0"/>
              </a:rPr>
              <a:t>Public Announcement – made by IRP – within 3 days of order of NCLT</a:t>
            </a:r>
          </a:p>
          <a:p>
            <a:pPr marL="800100" lvl="1" indent="-342900" algn="just">
              <a:buFont typeface="Wingdings" panose="05000000000000000000" pitchFamily="2" charset="2"/>
              <a:buChar char="Ø"/>
            </a:pPr>
            <a:r>
              <a:rPr lang="en-US" dirty="0">
                <a:latin typeface="Cambria" panose="02040503050406030204" pitchFamily="18" charset="0"/>
                <a:ea typeface="Cambria" panose="02040503050406030204" pitchFamily="18" charset="0"/>
                <a:cs typeface="Times New Roman" panose="02020603050405020304" pitchFamily="18" charset="0"/>
              </a:rPr>
              <a:t>Watch Public Announcement on IBBI website &amp; file your claim with in 14 days.</a:t>
            </a:r>
          </a:p>
          <a:p>
            <a:pPr marL="800100" lvl="1" indent="-342900" algn="just">
              <a:buFont typeface="Wingdings" panose="05000000000000000000" pitchFamily="2" charset="2"/>
              <a:buChar char="Ø"/>
            </a:pPr>
            <a:r>
              <a:rPr lang="en-US" dirty="0">
                <a:latin typeface="Cambria" panose="02040503050406030204" pitchFamily="18" charset="0"/>
                <a:ea typeface="Cambria" panose="02040503050406030204" pitchFamily="18" charset="0"/>
                <a:cs typeface="Times New Roman" panose="02020603050405020304" pitchFamily="18" charset="0"/>
              </a:rPr>
              <a:t>Delayed filing of claim permitted </a:t>
            </a:r>
            <a:r>
              <a:rPr lang="en-US" dirty="0" err="1" smtClean="0">
                <a:latin typeface="Cambria" panose="02040503050406030204" pitchFamily="18" charset="0"/>
                <a:ea typeface="Cambria" panose="02040503050406030204" pitchFamily="18" charset="0"/>
                <a:cs typeface="Times New Roman" panose="02020603050405020304" pitchFamily="18" charset="0"/>
              </a:rPr>
              <a:t>upto</a:t>
            </a:r>
            <a:r>
              <a:rPr lang="en-US" dirty="0" smtClean="0">
                <a:latin typeface="Cambria" panose="02040503050406030204" pitchFamily="18" charset="0"/>
                <a:ea typeface="Cambria" panose="02040503050406030204" pitchFamily="18" charset="0"/>
                <a:cs typeface="Times New Roman" panose="02020603050405020304" pitchFamily="18" charset="0"/>
              </a:rPr>
              <a:t> 90</a:t>
            </a:r>
            <a:r>
              <a:rPr lang="en-US" baseline="30000" dirty="0" smtClean="0">
                <a:latin typeface="Cambria" panose="02040503050406030204" pitchFamily="18" charset="0"/>
                <a:ea typeface="Cambria" panose="02040503050406030204" pitchFamily="18" charset="0"/>
                <a:cs typeface="Times New Roman" panose="02020603050405020304" pitchFamily="18" charset="0"/>
              </a:rPr>
              <a:t>th</a:t>
            </a:r>
            <a:r>
              <a:rPr lang="en-US" dirty="0" smtClean="0">
                <a:latin typeface="Cambria" panose="02040503050406030204" pitchFamily="18" charset="0"/>
                <a:ea typeface="Cambria" panose="02040503050406030204" pitchFamily="18" charset="0"/>
                <a:cs typeface="Times New Roman" panose="02020603050405020304" pitchFamily="18" charset="0"/>
              </a:rPr>
              <a:t> day of CIRP, </a:t>
            </a:r>
            <a:r>
              <a:rPr lang="en-US" dirty="0">
                <a:latin typeface="Cambria" panose="02040503050406030204" pitchFamily="18" charset="0"/>
                <a:ea typeface="Cambria" panose="02040503050406030204" pitchFamily="18" charset="0"/>
                <a:cs typeface="Times New Roman" panose="02020603050405020304" pitchFamily="18" charset="0"/>
              </a:rPr>
              <a:t>however, cannot change decision of </a:t>
            </a:r>
            <a:r>
              <a:rPr lang="en-US" dirty="0" err="1">
                <a:latin typeface="Cambria" panose="02040503050406030204" pitchFamily="18" charset="0"/>
                <a:ea typeface="Cambria" panose="02040503050406030204" pitchFamily="18" charset="0"/>
                <a:cs typeface="Times New Roman" panose="02020603050405020304" pitchFamily="18" charset="0"/>
              </a:rPr>
              <a:t>CoC</a:t>
            </a:r>
            <a:r>
              <a:rPr lang="en-US" dirty="0">
                <a:latin typeface="Cambria" panose="02040503050406030204" pitchFamily="18" charset="0"/>
                <a:ea typeface="Cambria" panose="02040503050406030204" pitchFamily="18" charset="0"/>
                <a:cs typeface="Times New Roman" panose="02020603050405020304" pitchFamily="18" charset="0"/>
              </a:rPr>
              <a:t> taken </a:t>
            </a:r>
            <a:r>
              <a:rPr lang="en-US">
                <a:latin typeface="Cambria" panose="02040503050406030204" pitchFamily="18" charset="0"/>
                <a:ea typeface="Cambria" panose="02040503050406030204" pitchFamily="18" charset="0"/>
                <a:cs typeface="Times New Roman" panose="02020603050405020304" pitchFamily="18" charset="0"/>
              </a:rPr>
              <a:t>earlier</a:t>
            </a:r>
            <a:r>
              <a:rPr lang="en-US" smtClean="0">
                <a:latin typeface="Cambria" panose="02040503050406030204" pitchFamily="18" charset="0"/>
                <a:ea typeface="Cambria" panose="02040503050406030204" pitchFamily="18" charset="0"/>
                <a:cs typeface="Times New Roman" panose="02020603050405020304" pitchFamily="18" charset="0"/>
              </a:rPr>
              <a:t>.</a:t>
            </a:r>
            <a:endParaRPr lang="en-US" dirty="0">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295523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 xmlns:a16="http://schemas.microsoft.com/office/drawing/2014/main" id="{1989578C-FE8E-4BC6-9DDB-F58812C8AB0E}"/>
              </a:ext>
            </a:extLst>
          </p:cNvPr>
          <p:cNvSpPr txBox="1"/>
          <p:nvPr/>
        </p:nvSpPr>
        <p:spPr>
          <a:xfrm>
            <a:off x="1591002" y="124864"/>
            <a:ext cx="10515601" cy="400110"/>
          </a:xfrm>
          <a:prstGeom prst="rect">
            <a:avLst/>
          </a:prstGeom>
          <a:noFill/>
        </p:spPr>
        <p:txBody>
          <a:bodyPr wrap="square">
            <a:spAutoFit/>
          </a:bodyPr>
          <a:lstStyle/>
          <a:p>
            <a:pPr marL="442913">
              <a:lnSpc>
                <a:spcPct val="100000"/>
              </a:lnSpc>
            </a:pPr>
            <a:r>
              <a:rPr lang="en-US" sz="2000" b="1" u="sng" dirty="0">
                <a:latin typeface="Cambria" panose="02040503050406030204" pitchFamily="18" charset="0"/>
                <a:ea typeface="Cambria" panose="02040503050406030204" pitchFamily="18" charset="0"/>
                <a:cs typeface="Times New Roman" panose="02020603050405020304" pitchFamily="18" charset="0"/>
              </a:rPr>
              <a:t>Meeting of </a:t>
            </a:r>
            <a:r>
              <a:rPr lang="en-US" sz="2000" b="1" u="sng" dirty="0" err="1">
                <a:latin typeface="Cambria" panose="02040503050406030204" pitchFamily="18" charset="0"/>
                <a:ea typeface="Cambria" panose="02040503050406030204" pitchFamily="18" charset="0"/>
                <a:cs typeface="Times New Roman" panose="02020603050405020304" pitchFamily="18" charset="0"/>
              </a:rPr>
              <a:t>CoC</a:t>
            </a:r>
            <a:r>
              <a:rPr lang="en-US" sz="2000" b="1" u="sng" dirty="0">
                <a:latin typeface="Cambria" panose="02040503050406030204" pitchFamily="18" charset="0"/>
                <a:ea typeface="Cambria" panose="02040503050406030204" pitchFamily="18" charset="0"/>
                <a:cs typeface="Times New Roman" panose="02020603050405020304" pitchFamily="18" charset="0"/>
              </a:rPr>
              <a:t>, Quorum, voting share for taking major and minor decisions</a:t>
            </a:r>
          </a:p>
        </p:txBody>
      </p:sp>
      <p:graphicFrame>
        <p:nvGraphicFramePr>
          <p:cNvPr id="11" name="Diagram 10">
            <a:extLst>
              <a:ext uri="{FF2B5EF4-FFF2-40B4-BE49-F238E27FC236}">
                <a16:creationId xmlns="" xmlns:a16="http://schemas.microsoft.com/office/drawing/2014/main" id="{1FB20534-FBA5-4B51-AA52-633479944C8C}"/>
              </a:ext>
            </a:extLst>
          </p:cNvPr>
          <p:cNvGraphicFramePr/>
          <p:nvPr>
            <p:extLst>
              <p:ext uri="{D42A27DB-BD31-4B8C-83A1-F6EECF244321}">
                <p14:modId xmlns:p14="http://schemas.microsoft.com/office/powerpoint/2010/main" val="363387545"/>
              </p:ext>
            </p:extLst>
          </p:nvPr>
        </p:nvGraphicFramePr>
        <p:xfrm>
          <a:off x="1591003" y="752168"/>
          <a:ext cx="10178210" cy="53861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3731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11993417" cy="6700837"/>
          </a:xfrm>
        </p:spPr>
        <p:txBody>
          <a:bodyPr>
            <a:normAutofit/>
          </a:bodyPr>
          <a:lstStyle/>
          <a:p>
            <a:pPr algn="just">
              <a:lnSpc>
                <a:spcPct val="100000"/>
              </a:lnSpc>
            </a:pPr>
            <a:endParaRPr lang="en-US" sz="200" b="1" u="sng" dirty="0">
              <a:latin typeface="Times New Roman" panose="02020603050405020304" pitchFamily="18" charset="0"/>
              <a:cs typeface="Times New Roman" panose="02020603050405020304" pitchFamily="18" charset="0"/>
            </a:endParaRPr>
          </a:p>
          <a:p>
            <a:pPr marL="1798638">
              <a:lnSpc>
                <a:spcPct val="100000"/>
              </a:lnSpc>
            </a:pPr>
            <a:endParaRPr lang="en-US" sz="3000" b="1" u="sng" dirty="0">
              <a:latin typeface="Times New Roman" panose="02020603050405020304" pitchFamily="18" charset="0"/>
              <a:cs typeface="Times New Roman" panose="02020603050405020304" pitchFamily="18" charset="0"/>
            </a:endParaRPr>
          </a:p>
          <a:p>
            <a:pPr marL="1798638">
              <a:lnSpc>
                <a:spcPct val="100000"/>
              </a:lnSpc>
            </a:pPr>
            <a:endParaRPr lang="en-US" sz="3000" b="1" u="sng" dirty="0">
              <a:latin typeface="Times New Roman" panose="02020603050405020304" pitchFamily="18" charset="0"/>
              <a:cs typeface="Times New Roman" panose="02020603050405020304" pitchFamily="18" charset="0"/>
            </a:endParaRPr>
          </a:p>
          <a:p>
            <a:pPr algn="just">
              <a:lnSpc>
                <a:spcPct val="100000"/>
              </a:lnSpc>
            </a:pPr>
            <a:endParaRPr lang="en-US" sz="400" b="1" u="sng" dirty="0">
              <a:latin typeface="Times New Roman" panose="02020603050405020304" pitchFamily="18" charset="0"/>
              <a:cs typeface="Times New Roman" panose="02020603050405020304" pitchFamily="18" charset="0"/>
            </a:endParaRPr>
          </a:p>
          <a:p>
            <a:pPr marL="633413" algn="just">
              <a:lnSpc>
                <a:spcPct val="100000"/>
              </a:lnSpc>
            </a:pPr>
            <a:endParaRPr lang="en-US" sz="3000" b="1" u="sng" dirty="0">
              <a:latin typeface="Times New Roman" panose="02020603050405020304" pitchFamily="18" charset="0"/>
              <a:cs typeface="Times New Roman" panose="02020603050405020304" pitchFamily="18" charset="0"/>
            </a:endParaRPr>
          </a:p>
          <a:p>
            <a:pPr marL="633413" algn="just">
              <a:lnSpc>
                <a:spcPct val="100000"/>
              </a:lnSpc>
            </a:pPr>
            <a:r>
              <a:rPr lang="en-US" sz="3000" b="1" u="sng" dirty="0">
                <a:latin typeface="Times New Roman" panose="02020603050405020304" pitchFamily="18" charset="0"/>
                <a:cs typeface="Times New Roman" panose="02020603050405020304" pitchFamily="18" charset="0"/>
              </a:rPr>
              <a:t>IBBI Circular dated 10th August, 2019</a:t>
            </a:r>
            <a:r>
              <a:rPr lang="en-US" sz="3000" dirty="0">
                <a:latin typeface="Times New Roman" panose="02020603050405020304" pitchFamily="18" charset="0"/>
                <a:cs typeface="Times New Roman" panose="02020603050405020304" pitchFamily="18" charset="0"/>
              </a:rPr>
              <a:t> </a:t>
            </a:r>
          </a:p>
          <a:p>
            <a:pPr lvl="1">
              <a:lnSpc>
                <a:spcPct val="100000"/>
              </a:lnSpc>
            </a:pPr>
            <a:endParaRPr lang="en-US" sz="400" dirty="0">
              <a:latin typeface="Times New Roman" panose="02020603050405020304" pitchFamily="18" charset="0"/>
              <a:cs typeface="Times New Roman" panose="02020603050405020304" pitchFamily="18" charset="0"/>
            </a:endParaRPr>
          </a:p>
          <a:p>
            <a:pPr marL="800100" lvl="1" indent="-342900" algn="just">
              <a:lnSpc>
                <a:spcPct val="120000"/>
              </a:lnSpc>
              <a:buFont typeface="Arial" panose="020B0604020202020204" pitchFamily="34" charset="0"/>
              <a:buChar char="•"/>
            </a:pPr>
            <a:r>
              <a:rPr lang="en-US" sz="2200" dirty="0" err="1">
                <a:latin typeface="Times New Roman" panose="02020603050405020304" pitchFamily="18" charset="0"/>
                <a:cs typeface="Times New Roman" panose="02020603050405020304" pitchFamily="18" charset="0"/>
              </a:rPr>
              <a:t>CoC</a:t>
            </a:r>
            <a:r>
              <a:rPr lang="en-US" sz="2200" dirty="0">
                <a:latin typeface="Times New Roman" panose="02020603050405020304" pitchFamily="18" charset="0"/>
                <a:cs typeface="Times New Roman" panose="02020603050405020304" pitchFamily="18" charset="0"/>
              </a:rPr>
              <a:t> must be represented by such members who are competent and authorized to take decisions on the spot without deferring decision for want of any internal approval</a:t>
            </a:r>
          </a:p>
          <a:p>
            <a:pPr marL="800100" lvl="1" indent="-342900" algn="just">
              <a:lnSpc>
                <a:spcPct val="120000"/>
              </a:lnSpc>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At times it is observed that officials of FC take very long time in conveying there decisions for want of internal approval .They request for extend of e-voting timelines.  </a:t>
            </a:r>
          </a:p>
          <a:p>
            <a:pPr algn="just">
              <a:lnSpc>
                <a:spcPct val="120000"/>
              </a:lnSpc>
            </a:pPr>
            <a:endParaRPr lang="en-US" sz="2800" dirty="0"/>
          </a:p>
        </p:txBody>
      </p:sp>
    </p:spTree>
    <p:extLst>
      <p:ext uri="{BB962C8B-B14F-4D97-AF65-F5344CB8AC3E}">
        <p14:creationId xmlns:p14="http://schemas.microsoft.com/office/powerpoint/2010/main" val="3307642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 xmlns:a16="http://schemas.microsoft.com/office/drawing/2014/main" id="{48CFC972-1382-438D-9518-6B205501D1D5}"/>
              </a:ext>
            </a:extLst>
          </p:cNvPr>
          <p:cNvSpPr txBox="1"/>
          <p:nvPr/>
        </p:nvSpPr>
        <p:spPr>
          <a:xfrm>
            <a:off x="794569" y="391671"/>
            <a:ext cx="8646242" cy="461665"/>
          </a:xfrm>
          <a:prstGeom prst="rect">
            <a:avLst/>
          </a:prstGeom>
          <a:noFill/>
        </p:spPr>
        <p:txBody>
          <a:bodyPr wrap="square">
            <a:spAutoFit/>
          </a:bodyPr>
          <a:lstStyle/>
          <a:p>
            <a:pPr marL="1695450" algn="l">
              <a:lnSpc>
                <a:spcPct val="100000"/>
              </a:lnSpc>
            </a:pPr>
            <a:r>
              <a:rPr lang="en-US" sz="2400" b="1" u="sng" dirty="0">
                <a:latin typeface="Cambria" panose="02040503050406030204" pitchFamily="18" charset="0"/>
                <a:ea typeface="Cambria" panose="02040503050406030204" pitchFamily="18" charset="0"/>
                <a:cs typeface="Times New Roman" panose="02020603050405020304" pitchFamily="18" charset="0"/>
              </a:rPr>
              <a:t>Monitoring and Approval of CIRP cost by </a:t>
            </a:r>
            <a:r>
              <a:rPr lang="en-US" sz="2400" b="1" u="sng" dirty="0" err="1">
                <a:latin typeface="Cambria" panose="02040503050406030204" pitchFamily="18" charset="0"/>
                <a:ea typeface="Cambria" panose="02040503050406030204" pitchFamily="18" charset="0"/>
                <a:cs typeface="Times New Roman" panose="02020603050405020304" pitchFamily="18" charset="0"/>
              </a:rPr>
              <a:t>CoC</a:t>
            </a:r>
            <a:endParaRPr lang="en-US" sz="2400" u="sng" dirty="0">
              <a:latin typeface="Cambria" panose="02040503050406030204" pitchFamily="18" charset="0"/>
              <a:ea typeface="Cambria" panose="02040503050406030204" pitchFamily="18" charset="0"/>
              <a:cs typeface="Times New Roman" panose="02020603050405020304" pitchFamily="18" charset="0"/>
            </a:endParaRPr>
          </a:p>
        </p:txBody>
      </p:sp>
      <p:graphicFrame>
        <p:nvGraphicFramePr>
          <p:cNvPr id="8" name="Diagram 7">
            <a:extLst>
              <a:ext uri="{FF2B5EF4-FFF2-40B4-BE49-F238E27FC236}">
                <a16:creationId xmlns="" xmlns:a16="http://schemas.microsoft.com/office/drawing/2014/main" id="{394E3F65-A581-4A85-9479-D47714AE03FB}"/>
              </a:ext>
            </a:extLst>
          </p:cNvPr>
          <p:cNvGraphicFramePr/>
          <p:nvPr>
            <p:extLst>
              <p:ext uri="{D42A27DB-BD31-4B8C-83A1-F6EECF244321}">
                <p14:modId xmlns:p14="http://schemas.microsoft.com/office/powerpoint/2010/main" val="2624701668"/>
              </p:ext>
            </p:extLst>
          </p:nvPr>
        </p:nvGraphicFramePr>
        <p:xfrm>
          <a:off x="1306154" y="1100139"/>
          <a:ext cx="9106207" cy="54240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6177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11993417" cy="6728004"/>
          </a:xfrm>
        </p:spPr>
        <p:txBody>
          <a:bodyPr>
            <a:normAutofit/>
          </a:bodyPr>
          <a:lstStyle/>
          <a:p>
            <a:pPr algn="just">
              <a:lnSpc>
                <a:spcPct val="110000"/>
              </a:lnSpc>
            </a:pPr>
            <a:endParaRPr lang="en-US" sz="100" b="1" u="sng" dirty="0">
              <a:latin typeface="Times New Roman" panose="02020603050405020304" pitchFamily="18" charset="0"/>
              <a:cs typeface="Times New Roman" panose="02020603050405020304" pitchFamily="18" charset="0"/>
            </a:endParaRPr>
          </a:p>
          <a:p>
            <a:pPr algn="just">
              <a:lnSpc>
                <a:spcPct val="110000"/>
              </a:lnSpc>
            </a:pPr>
            <a:endParaRPr lang="en-US" sz="100" b="1" u="sng" dirty="0">
              <a:latin typeface="Times New Roman" panose="02020603050405020304" pitchFamily="18" charset="0"/>
              <a:cs typeface="Times New Roman" panose="02020603050405020304" pitchFamily="18" charset="0"/>
            </a:endParaRPr>
          </a:p>
          <a:p>
            <a:pPr algn="just">
              <a:lnSpc>
                <a:spcPct val="110000"/>
              </a:lnSpc>
            </a:pPr>
            <a:endParaRPr lang="en-US" sz="100" b="1" u="sng" dirty="0">
              <a:latin typeface="Times New Roman" panose="02020603050405020304" pitchFamily="18" charset="0"/>
              <a:cs typeface="Times New Roman" panose="02020603050405020304" pitchFamily="18" charset="0"/>
            </a:endParaRPr>
          </a:p>
          <a:p>
            <a:pPr algn="just">
              <a:lnSpc>
                <a:spcPct val="110000"/>
              </a:lnSpc>
            </a:pPr>
            <a:endParaRPr lang="en-US" sz="100" b="1" u="sng" dirty="0">
              <a:latin typeface="Times New Roman" panose="02020603050405020304" pitchFamily="18" charset="0"/>
              <a:cs typeface="Times New Roman" panose="02020603050405020304" pitchFamily="18" charset="0"/>
            </a:endParaRPr>
          </a:p>
          <a:p>
            <a:pPr algn="just">
              <a:lnSpc>
                <a:spcPct val="110000"/>
              </a:lnSpc>
            </a:pPr>
            <a:endParaRPr lang="en-US" sz="100" b="1" u="sng" dirty="0">
              <a:latin typeface="Times New Roman" panose="02020603050405020304" pitchFamily="18" charset="0"/>
              <a:cs typeface="Times New Roman" panose="02020603050405020304" pitchFamily="18" charset="0"/>
            </a:endParaRPr>
          </a:p>
          <a:p>
            <a:pPr algn="just">
              <a:lnSpc>
                <a:spcPct val="100000"/>
              </a:lnSpc>
            </a:pPr>
            <a:endParaRPr lang="en-US" dirty="0"/>
          </a:p>
        </p:txBody>
      </p:sp>
      <p:graphicFrame>
        <p:nvGraphicFramePr>
          <p:cNvPr id="2" name="Diagram 1">
            <a:extLst>
              <a:ext uri="{FF2B5EF4-FFF2-40B4-BE49-F238E27FC236}">
                <a16:creationId xmlns="" xmlns:a16="http://schemas.microsoft.com/office/drawing/2014/main" id="{85272D66-14CB-4F00-B1A7-F2A08D129E23}"/>
              </a:ext>
            </a:extLst>
          </p:cNvPr>
          <p:cNvGraphicFramePr/>
          <p:nvPr>
            <p:extLst>
              <p:ext uri="{D42A27DB-BD31-4B8C-83A1-F6EECF244321}">
                <p14:modId xmlns:p14="http://schemas.microsoft.com/office/powerpoint/2010/main" val="2379382574"/>
              </p:ext>
            </p:extLst>
          </p:nvPr>
        </p:nvGraphicFramePr>
        <p:xfrm>
          <a:off x="990599" y="837893"/>
          <a:ext cx="10063317" cy="53861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128367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6486</TotalTime>
  <Words>1725</Words>
  <Application>Microsoft Office PowerPoint</Application>
  <PresentationFormat>Widescreen</PresentationFormat>
  <Paragraphs>167</Paragraphs>
  <Slides>15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MS PGothic</vt:lpstr>
      <vt:lpstr>Arial</vt:lpstr>
      <vt:lpstr>Calibri</vt:lpstr>
      <vt:lpstr>Calibri Light</vt:lpstr>
      <vt:lpstr>Cambria</vt:lpstr>
      <vt:lpstr>Georgia</vt:lpstr>
      <vt:lpstr>Times New Roman</vt:lpstr>
      <vt:lpstr>Wingdings</vt:lpstr>
      <vt:lpstr>Office Theme</vt:lpstr>
      <vt:lpstr>ASC Group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ON  INSOLVENCY AND BANKRUPTCY CODE,2016 AND BANKER’S PERSPECTIVE</dc:title>
  <dc:creator>mahima</dc:creator>
  <cp:lastModifiedBy>Windows User</cp:lastModifiedBy>
  <cp:revision>668</cp:revision>
  <cp:lastPrinted>2019-07-31T05:16:41Z</cp:lastPrinted>
  <dcterms:created xsi:type="dcterms:W3CDTF">2017-12-08T06:01:45Z</dcterms:created>
  <dcterms:modified xsi:type="dcterms:W3CDTF">2021-09-16T10:28:09Z</dcterms:modified>
</cp:coreProperties>
</file>